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image15.jpg" ContentType="image/jpg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7" r:id="rId3"/>
    <p:sldId id="262" r:id="rId4"/>
    <p:sldId id="269" r:id="rId5"/>
    <p:sldId id="279" r:id="rId6"/>
    <p:sldId id="270" r:id="rId7"/>
    <p:sldId id="271" r:id="rId8"/>
    <p:sldId id="265" r:id="rId9"/>
    <p:sldId id="285" r:id="rId10"/>
    <p:sldId id="286" r:id="rId11"/>
    <p:sldId id="281" r:id="rId12"/>
    <p:sldId id="277" r:id="rId13"/>
    <p:sldId id="287" r:id="rId14"/>
    <p:sldId id="280" r:id="rId15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an Rush" initials="SR" lastIdx="19" clrIdx="0">
    <p:extLst>
      <p:ext uri="{19B8F6BF-5375-455C-9EA6-DF929625EA0E}">
        <p15:presenceInfo xmlns:p15="http://schemas.microsoft.com/office/powerpoint/2012/main" userId="7e8751e21349b93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4925" autoAdjust="0"/>
  </p:normalViewPr>
  <p:slideViewPr>
    <p:cSldViewPr snapToGrid="0">
      <p:cViewPr varScale="1">
        <p:scale>
          <a:sx n="99" d="100"/>
          <a:sy n="99" d="100"/>
        </p:scale>
        <p:origin x="10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4E3FB1-265C-4F10-B332-371ABE7BE28A}" type="datetimeFigureOut">
              <a:rPr lang="en-NZ" smtClean="0"/>
              <a:t>8/04/2015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56844B-6F07-48C1-ACED-A99134DFA47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52755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6844B-6F07-48C1-ACED-A99134DFA479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38653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6844B-6F07-48C1-ACED-A99134DFA479}" type="slidenum">
              <a:rPr lang="en-NZ" smtClean="0"/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59841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6844B-6F07-48C1-ACED-A99134DFA479}" type="slidenum">
              <a:rPr lang="en-NZ" smtClean="0"/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278131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6844B-6F07-48C1-ACED-A99134DFA479}" type="slidenum">
              <a:rPr lang="en-NZ" smtClean="0"/>
              <a:t>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17670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6844B-6F07-48C1-ACED-A99134DFA479}" type="slidenum">
              <a:rPr lang="en-NZ" smtClean="0"/>
              <a:t>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248490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6844B-6F07-48C1-ACED-A99134DFA479}" type="slidenum">
              <a:rPr lang="en-NZ" smtClean="0"/>
              <a:t>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246507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6844B-6F07-48C1-ACED-A99134DFA479}" type="slidenum">
              <a:rPr lang="en-NZ" smtClean="0"/>
              <a:t>11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667238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6844B-6F07-48C1-ACED-A99134DFA479}" type="slidenum">
              <a:rPr lang="en-NZ" smtClean="0"/>
              <a:t>12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449845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6844B-6F07-48C1-ACED-A99134DFA479}" type="slidenum">
              <a:rPr lang="en-NZ" smtClean="0"/>
              <a:t>13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73252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6844B-6F07-48C1-ACED-A99134DFA479}" type="slidenum">
              <a:rPr lang="en-NZ" smtClean="0"/>
              <a:t>14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5978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D428-EE1E-4C31-B631-5308A9057D67}" type="datetimeFigureOut">
              <a:rPr lang="en-NZ" smtClean="0"/>
              <a:t>8/04/2015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F3B55-B976-4433-89BC-57F76E3F1E9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40294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D428-EE1E-4C31-B631-5308A9057D67}" type="datetimeFigureOut">
              <a:rPr lang="en-NZ" smtClean="0"/>
              <a:t>8/04/2015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F3B55-B976-4433-89BC-57F76E3F1E9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54117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D428-EE1E-4C31-B631-5308A9057D67}" type="datetimeFigureOut">
              <a:rPr lang="en-NZ" smtClean="0"/>
              <a:t>8/04/2015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F3B55-B976-4433-89BC-57F76E3F1E9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74567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D428-EE1E-4C31-B631-5308A9057D67}" type="datetimeFigureOut">
              <a:rPr lang="en-NZ" smtClean="0"/>
              <a:t>8/04/2015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F3B55-B976-4433-89BC-57F76E3F1E9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27191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D428-EE1E-4C31-B631-5308A9057D67}" type="datetimeFigureOut">
              <a:rPr lang="en-NZ" smtClean="0"/>
              <a:t>8/04/2015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F3B55-B976-4433-89BC-57F76E3F1E9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69148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D428-EE1E-4C31-B631-5308A9057D67}" type="datetimeFigureOut">
              <a:rPr lang="en-NZ" smtClean="0"/>
              <a:t>8/04/2015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F3B55-B976-4433-89BC-57F76E3F1E9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58232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D428-EE1E-4C31-B631-5308A9057D67}" type="datetimeFigureOut">
              <a:rPr lang="en-NZ" smtClean="0"/>
              <a:t>8/04/2015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F3B55-B976-4433-89BC-57F76E3F1E9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73603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D428-EE1E-4C31-B631-5308A9057D67}" type="datetimeFigureOut">
              <a:rPr lang="en-NZ" smtClean="0"/>
              <a:t>8/04/2015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F3B55-B976-4433-89BC-57F76E3F1E9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42937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D428-EE1E-4C31-B631-5308A9057D67}" type="datetimeFigureOut">
              <a:rPr lang="en-NZ" smtClean="0"/>
              <a:t>8/04/2015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F3B55-B976-4433-89BC-57F76E3F1E9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23853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D428-EE1E-4C31-B631-5308A9057D67}" type="datetimeFigureOut">
              <a:rPr lang="en-NZ" smtClean="0"/>
              <a:t>8/04/2015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F3B55-B976-4433-89BC-57F76E3F1E9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26517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D428-EE1E-4C31-B631-5308A9057D67}" type="datetimeFigureOut">
              <a:rPr lang="en-NZ" smtClean="0"/>
              <a:t>8/04/2015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F3B55-B976-4433-89BC-57F76E3F1E9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49694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/>
            </a:gs>
            <a:gs pos="21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BD428-EE1E-4C31-B631-5308A9057D67}" type="datetimeFigureOut">
              <a:rPr lang="en-NZ" smtClean="0"/>
              <a:t>8/04/2015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F3B55-B976-4433-89BC-57F76E3F1E9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3179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hyperlink" Target="http://www.spindletop.co.nz/" TargetMode="External"/><Relationship Id="rId4" Type="http://schemas.openxmlformats.org/officeDocument/2006/relationships/hyperlink" Target="mailto:seanrush@spindletop.co.n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749994"/>
            <a:ext cx="9144000" cy="2387600"/>
          </a:xfrm>
        </p:spPr>
        <p:txBody>
          <a:bodyPr/>
          <a:lstStyle/>
          <a:p>
            <a:r>
              <a:rPr lang="en-NZ" dirty="0" smtClean="0">
                <a:solidFill>
                  <a:srgbClr val="0033CC"/>
                </a:solidFill>
              </a:rPr>
              <a:t>The Petroleum Industry</a:t>
            </a:r>
            <a:endParaRPr lang="en-NZ" dirty="0">
              <a:solidFill>
                <a:srgbClr val="0033CC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424363"/>
            <a:ext cx="9144000" cy="1655762"/>
          </a:xfrm>
        </p:spPr>
        <p:txBody>
          <a:bodyPr/>
          <a:lstStyle/>
          <a:p>
            <a:r>
              <a:rPr lang="en-NZ" dirty="0" smtClean="0">
                <a:solidFill>
                  <a:srgbClr val="0033CC"/>
                </a:solidFill>
              </a:rPr>
              <a:t>An insider’s perspective</a:t>
            </a:r>
          </a:p>
          <a:p>
            <a:pPr marL="342900" indent="-342900">
              <a:buFontTx/>
              <a:buChar char="-"/>
            </a:pPr>
            <a:r>
              <a:rPr lang="en-NZ" dirty="0" smtClean="0">
                <a:solidFill>
                  <a:srgbClr val="0033CC"/>
                </a:solidFill>
              </a:rPr>
              <a:t>Sean Rush –</a:t>
            </a:r>
          </a:p>
          <a:p>
            <a:r>
              <a:rPr lang="en-NZ" sz="1400" dirty="0" smtClean="0">
                <a:solidFill>
                  <a:srgbClr val="0033CC"/>
                </a:solidFill>
              </a:rPr>
              <a:t>March 2015</a:t>
            </a:r>
            <a:endParaRPr lang="en-NZ" sz="1400" dirty="0">
              <a:solidFill>
                <a:srgbClr val="0033CC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86" y="207963"/>
            <a:ext cx="1280939" cy="12552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80315" y="573984"/>
            <a:ext cx="22151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400" dirty="0" smtClean="0">
                <a:solidFill>
                  <a:srgbClr val="0033CC"/>
                </a:solidFill>
              </a:rPr>
              <a:t>Spindletop Legal &amp; Commercial</a:t>
            </a:r>
          </a:p>
          <a:p>
            <a:endParaRPr lang="en-NZ" sz="1400" b="1" dirty="0">
              <a:solidFill>
                <a:srgbClr val="954F72"/>
              </a:solidFill>
              <a:latin typeface="Calibri" panose="020F050202020403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endParaRPr lang="en-NZ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61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4998"/>
          </a:xfrm>
        </p:spPr>
        <p:txBody>
          <a:bodyPr>
            <a:normAutofit/>
          </a:bodyPr>
          <a:lstStyle/>
          <a:p>
            <a:r>
              <a:rPr lang="en-NZ" sz="2000" b="1" dirty="0" smtClean="0">
                <a:solidFill>
                  <a:srgbClr val="0033CC"/>
                </a:solidFill>
              </a:rPr>
              <a:t>Overview</a:t>
            </a:r>
            <a:endParaRPr lang="en-NZ" sz="2000" b="1" dirty="0">
              <a:solidFill>
                <a:srgbClr val="0033CC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123" y="400275"/>
            <a:ext cx="936305" cy="77984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9616"/>
            <a:ext cx="10515600" cy="5084063"/>
          </a:xfrm>
        </p:spPr>
        <p:txBody>
          <a:bodyPr>
            <a:normAutofit/>
          </a:bodyPr>
          <a:lstStyle/>
          <a:p>
            <a:r>
              <a:rPr lang="en-NZ" sz="1600" dirty="0" smtClean="0">
                <a:solidFill>
                  <a:srgbClr val="0033CC"/>
                </a:solidFill>
              </a:rPr>
              <a:t>Who am I?</a:t>
            </a:r>
          </a:p>
          <a:p>
            <a:endParaRPr lang="en-NZ" sz="1600" dirty="0" smtClean="0">
              <a:solidFill>
                <a:srgbClr val="0033CC"/>
              </a:solidFill>
            </a:endParaRPr>
          </a:p>
          <a:p>
            <a:r>
              <a:rPr lang="en-NZ" sz="1600" dirty="0" smtClean="0">
                <a:solidFill>
                  <a:srgbClr val="0033CC"/>
                </a:solidFill>
              </a:rPr>
              <a:t>The Phases of Exploration &amp; Production</a:t>
            </a:r>
          </a:p>
          <a:p>
            <a:endParaRPr lang="en-NZ" sz="1600" dirty="0" smtClean="0">
              <a:solidFill>
                <a:srgbClr val="0033CC"/>
              </a:solidFill>
            </a:endParaRPr>
          </a:p>
          <a:p>
            <a:r>
              <a:rPr lang="en-NZ" sz="1600" dirty="0">
                <a:solidFill>
                  <a:srgbClr val="0033CC"/>
                </a:solidFill>
              </a:rPr>
              <a:t>Case Studies – UK and Newfoundland &amp; </a:t>
            </a:r>
            <a:r>
              <a:rPr lang="en-NZ" sz="1600" dirty="0" smtClean="0">
                <a:solidFill>
                  <a:srgbClr val="0033CC"/>
                </a:solidFill>
              </a:rPr>
              <a:t>Labrador</a:t>
            </a:r>
          </a:p>
          <a:p>
            <a:endParaRPr lang="en-NZ" sz="1600" dirty="0">
              <a:solidFill>
                <a:srgbClr val="0033CC"/>
              </a:solidFill>
            </a:endParaRPr>
          </a:p>
          <a:p>
            <a:r>
              <a:rPr lang="en-NZ" sz="1600" dirty="0" smtClean="0">
                <a:solidFill>
                  <a:srgbClr val="0033CC"/>
                </a:solidFill>
              </a:rPr>
              <a:t>Risks</a:t>
            </a:r>
          </a:p>
          <a:p>
            <a:endParaRPr lang="en-NZ" sz="1600" dirty="0" smtClean="0">
              <a:solidFill>
                <a:srgbClr val="0033CC"/>
              </a:solidFill>
            </a:endParaRPr>
          </a:p>
          <a:p>
            <a:r>
              <a:rPr lang="en-NZ" sz="1600" dirty="0" smtClean="0">
                <a:solidFill>
                  <a:srgbClr val="0033CC"/>
                </a:solidFill>
              </a:rPr>
              <a:t>How do 21</a:t>
            </a:r>
            <a:r>
              <a:rPr lang="en-NZ" sz="1600" baseline="30000" dirty="0" smtClean="0">
                <a:solidFill>
                  <a:srgbClr val="0033CC"/>
                </a:solidFill>
              </a:rPr>
              <a:t>st</a:t>
            </a:r>
            <a:r>
              <a:rPr lang="en-NZ" sz="1600" dirty="0" smtClean="0">
                <a:solidFill>
                  <a:srgbClr val="0033CC"/>
                </a:solidFill>
              </a:rPr>
              <a:t> Century Oil Companies think?</a:t>
            </a:r>
          </a:p>
          <a:p>
            <a:endParaRPr lang="en-NZ" sz="1600" dirty="0" smtClean="0">
              <a:solidFill>
                <a:srgbClr val="0033CC"/>
              </a:solidFill>
            </a:endParaRPr>
          </a:p>
          <a:p>
            <a:r>
              <a:rPr lang="en-NZ" sz="1600" dirty="0" smtClean="0">
                <a:solidFill>
                  <a:srgbClr val="0033CC"/>
                </a:solidFill>
              </a:rPr>
              <a:t>Opportunities for </a:t>
            </a:r>
            <a:r>
              <a:rPr lang="en-NZ" sz="1600" dirty="0" err="1" smtClean="0">
                <a:solidFill>
                  <a:srgbClr val="0033CC"/>
                </a:solidFill>
              </a:rPr>
              <a:t>Ngati</a:t>
            </a:r>
            <a:r>
              <a:rPr lang="en-NZ" sz="1600" dirty="0" smtClean="0">
                <a:solidFill>
                  <a:srgbClr val="0033CC"/>
                </a:solidFill>
              </a:rPr>
              <a:t> </a:t>
            </a:r>
            <a:r>
              <a:rPr lang="en-NZ" sz="1600" dirty="0" err="1" smtClean="0">
                <a:solidFill>
                  <a:srgbClr val="0033CC"/>
                </a:solidFill>
              </a:rPr>
              <a:t>Kahungunu</a:t>
            </a:r>
            <a:endParaRPr lang="en-NZ" sz="1600" dirty="0" smtClean="0">
              <a:solidFill>
                <a:srgbClr val="0033CC"/>
              </a:solidFill>
            </a:endParaRPr>
          </a:p>
          <a:p>
            <a:endParaRPr lang="en-NZ" sz="1600" dirty="0">
              <a:solidFill>
                <a:srgbClr val="0033CC"/>
              </a:solidFill>
            </a:endParaRPr>
          </a:p>
          <a:p>
            <a:endParaRPr lang="en-NZ" sz="1600" dirty="0" smtClean="0">
              <a:solidFill>
                <a:srgbClr val="0033CC"/>
              </a:solidFill>
            </a:endParaRPr>
          </a:p>
          <a:p>
            <a:endParaRPr lang="en-NZ" sz="1600" dirty="0" smtClean="0">
              <a:solidFill>
                <a:srgbClr val="0033CC"/>
              </a:solidFill>
            </a:endParaRP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6893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3152"/>
          </a:xfrm>
        </p:spPr>
        <p:txBody>
          <a:bodyPr>
            <a:normAutofit/>
          </a:bodyPr>
          <a:lstStyle/>
          <a:p>
            <a:r>
              <a:rPr lang="en-NZ" sz="2000" b="1" dirty="0" smtClean="0">
                <a:solidFill>
                  <a:srgbClr val="0033CC"/>
                </a:solidFill>
              </a:rPr>
              <a:t>About – Sean Rush</a:t>
            </a:r>
            <a:endParaRPr lang="en-NZ" sz="2000" b="1" dirty="0">
              <a:solidFill>
                <a:srgbClr val="00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3426"/>
            <a:ext cx="10515600" cy="5564573"/>
          </a:xfrm>
        </p:spPr>
        <p:txBody>
          <a:bodyPr>
            <a:normAutofit/>
          </a:bodyPr>
          <a:lstStyle/>
          <a:p>
            <a:r>
              <a:rPr lang="en-NZ" sz="1600" dirty="0" smtClean="0">
                <a:solidFill>
                  <a:srgbClr val="0033CC"/>
                </a:solidFill>
              </a:rPr>
              <a:t>Born/Bred </a:t>
            </a:r>
            <a:r>
              <a:rPr lang="en-NZ" sz="1600" dirty="0" err="1" smtClean="0">
                <a:solidFill>
                  <a:srgbClr val="0033CC"/>
                </a:solidFill>
              </a:rPr>
              <a:t>Taradale</a:t>
            </a:r>
            <a:r>
              <a:rPr lang="en-NZ" sz="1600" dirty="0" smtClean="0">
                <a:solidFill>
                  <a:srgbClr val="0033CC"/>
                </a:solidFill>
              </a:rPr>
              <a:t>, St John’s College Hastings 1982 - 1986</a:t>
            </a:r>
          </a:p>
          <a:p>
            <a:r>
              <a:rPr lang="en-NZ" sz="1600" dirty="0" smtClean="0">
                <a:solidFill>
                  <a:srgbClr val="0033CC"/>
                </a:solidFill>
              </a:rPr>
              <a:t>Victoria University 1987 – 1991 LLB</a:t>
            </a:r>
          </a:p>
          <a:p>
            <a:r>
              <a:rPr lang="en-NZ" sz="1600" dirty="0" smtClean="0">
                <a:solidFill>
                  <a:srgbClr val="0033CC"/>
                </a:solidFill>
              </a:rPr>
              <a:t>Napier general practice lawyer, McKay Hill &amp; Co, 1992 – 94</a:t>
            </a:r>
          </a:p>
          <a:p>
            <a:pPr marL="0" indent="0">
              <a:buNone/>
            </a:pPr>
            <a:r>
              <a:rPr lang="en-NZ" sz="1600" dirty="0" smtClean="0">
                <a:solidFill>
                  <a:srgbClr val="0033CC"/>
                </a:solidFill>
              </a:rPr>
              <a:t>1996 - 2013</a:t>
            </a:r>
          </a:p>
          <a:p>
            <a:r>
              <a:rPr lang="en-NZ" sz="1600" dirty="0" smtClean="0">
                <a:solidFill>
                  <a:srgbClr val="0033CC"/>
                </a:solidFill>
              </a:rPr>
              <a:t>Eni - Legal Adviser</a:t>
            </a:r>
          </a:p>
          <a:p>
            <a:pPr lvl="1"/>
            <a:r>
              <a:rPr lang="en-NZ" sz="1200" dirty="0" smtClean="0">
                <a:solidFill>
                  <a:srgbClr val="0033CC"/>
                </a:solidFill>
              </a:rPr>
              <a:t>UK</a:t>
            </a:r>
            <a:endParaRPr lang="en-NZ" sz="1600" dirty="0" smtClean="0">
              <a:solidFill>
                <a:srgbClr val="0033CC"/>
              </a:solidFill>
            </a:endParaRPr>
          </a:p>
          <a:p>
            <a:r>
              <a:rPr lang="en-NZ" sz="1600" dirty="0" smtClean="0">
                <a:solidFill>
                  <a:srgbClr val="0033CC"/>
                </a:solidFill>
              </a:rPr>
              <a:t>Petro-Canada - Head of Legal North West Europe</a:t>
            </a:r>
          </a:p>
          <a:p>
            <a:pPr lvl="1"/>
            <a:r>
              <a:rPr lang="en-NZ" sz="1200" dirty="0" smtClean="0">
                <a:solidFill>
                  <a:srgbClr val="0033CC"/>
                </a:solidFill>
              </a:rPr>
              <a:t>Canada &amp; North West Europe –UK, Norway, The Netherlands, Russia</a:t>
            </a:r>
            <a:endParaRPr lang="en-NZ" sz="1600" dirty="0" smtClean="0">
              <a:solidFill>
                <a:srgbClr val="0033CC"/>
              </a:solidFill>
            </a:endParaRPr>
          </a:p>
          <a:p>
            <a:r>
              <a:rPr lang="en-NZ" sz="1600" dirty="0" smtClean="0">
                <a:solidFill>
                  <a:srgbClr val="0033CC"/>
                </a:solidFill>
              </a:rPr>
              <a:t>Memery Crystal  LLP – Partner</a:t>
            </a:r>
          </a:p>
          <a:p>
            <a:pPr lvl="1"/>
            <a:r>
              <a:rPr lang="en-NZ" sz="1200" dirty="0" smtClean="0">
                <a:solidFill>
                  <a:srgbClr val="0033CC"/>
                </a:solidFill>
              </a:rPr>
              <a:t>London, Head of Oil &amp; Gas</a:t>
            </a:r>
          </a:p>
          <a:p>
            <a:endParaRPr lang="en-NZ" sz="1600" dirty="0">
              <a:solidFill>
                <a:srgbClr val="0033CC"/>
              </a:solidFill>
            </a:endParaRPr>
          </a:p>
          <a:p>
            <a:pPr marL="0" indent="0">
              <a:buNone/>
            </a:pPr>
            <a:r>
              <a:rPr lang="en-NZ" sz="1600" dirty="0" smtClean="0">
                <a:solidFill>
                  <a:srgbClr val="0033CC"/>
                </a:solidFill>
              </a:rPr>
              <a:t>2013 – 2015</a:t>
            </a:r>
          </a:p>
          <a:p>
            <a:r>
              <a:rPr lang="en-NZ" sz="1600" dirty="0" smtClean="0">
                <a:solidFill>
                  <a:srgbClr val="0033CC"/>
                </a:solidFill>
              </a:rPr>
              <a:t>Todd </a:t>
            </a:r>
            <a:r>
              <a:rPr lang="en-NZ" sz="1600" dirty="0">
                <a:solidFill>
                  <a:srgbClr val="0033CC"/>
                </a:solidFill>
              </a:rPr>
              <a:t>Energy – Commercial Manager</a:t>
            </a:r>
          </a:p>
          <a:p>
            <a:pPr lvl="1"/>
            <a:r>
              <a:rPr lang="en-NZ" sz="1200" dirty="0">
                <a:solidFill>
                  <a:srgbClr val="0033CC"/>
                </a:solidFill>
              </a:rPr>
              <a:t>Wellington NZ – Maui, Kapuni, </a:t>
            </a:r>
            <a:r>
              <a:rPr lang="en-NZ" sz="1200" dirty="0" smtClean="0">
                <a:solidFill>
                  <a:srgbClr val="0033CC"/>
                </a:solidFill>
              </a:rPr>
              <a:t>Pohokura, Maari, Mangahewa, McKee </a:t>
            </a:r>
            <a:r>
              <a:rPr lang="en-NZ" sz="1200" dirty="0">
                <a:solidFill>
                  <a:srgbClr val="0033CC"/>
                </a:solidFill>
              </a:rPr>
              <a:t>fields, Maui pipeline</a:t>
            </a:r>
          </a:p>
          <a:p>
            <a:pPr marL="0" indent="0">
              <a:buNone/>
            </a:pPr>
            <a:endParaRPr lang="en-NZ" sz="1600" dirty="0" smtClean="0">
              <a:solidFill>
                <a:srgbClr val="0033CC"/>
              </a:solidFill>
            </a:endParaRPr>
          </a:p>
          <a:p>
            <a:pPr marL="0" indent="0">
              <a:buNone/>
            </a:pPr>
            <a:r>
              <a:rPr lang="en-NZ" sz="1600" dirty="0" smtClean="0">
                <a:solidFill>
                  <a:srgbClr val="0033CC"/>
                </a:solidFill>
              </a:rPr>
              <a:t>2015</a:t>
            </a:r>
          </a:p>
          <a:p>
            <a:r>
              <a:rPr lang="en-NZ" sz="1600" dirty="0" smtClean="0">
                <a:solidFill>
                  <a:srgbClr val="0033CC"/>
                </a:solidFill>
              </a:rPr>
              <a:t>Spindletop Legal &amp; Commercial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123" y="400275"/>
            <a:ext cx="936305" cy="7798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324" y="2420299"/>
            <a:ext cx="1002079" cy="6513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324" y="3153465"/>
            <a:ext cx="1002079" cy="55550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324" y="3790767"/>
            <a:ext cx="1002079" cy="6486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324" y="4647534"/>
            <a:ext cx="1198597" cy="9214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921" y="5823579"/>
            <a:ext cx="936305" cy="7798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977" y="1293426"/>
            <a:ext cx="1052426" cy="94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21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4998"/>
          </a:xfrm>
        </p:spPr>
        <p:txBody>
          <a:bodyPr>
            <a:normAutofit/>
          </a:bodyPr>
          <a:lstStyle/>
          <a:p>
            <a:r>
              <a:rPr lang="en-NZ" sz="2000" b="1" dirty="0" smtClean="0">
                <a:solidFill>
                  <a:srgbClr val="0033CC"/>
                </a:solidFill>
              </a:rPr>
              <a:t>The Phases of Exploration &amp; Production</a:t>
            </a:r>
            <a:endParaRPr lang="en-NZ" sz="2000" b="1" dirty="0">
              <a:solidFill>
                <a:srgbClr val="00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164" y="1539027"/>
            <a:ext cx="3501979" cy="78981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NZ" sz="6400" dirty="0" smtClean="0">
                <a:solidFill>
                  <a:srgbClr val="0033CC"/>
                </a:solidFill>
              </a:rPr>
              <a:t>Exploration</a:t>
            </a:r>
            <a:endParaRPr lang="en-NZ" sz="6400" dirty="0">
              <a:solidFill>
                <a:srgbClr val="0033CC"/>
              </a:solidFill>
            </a:endParaRPr>
          </a:p>
          <a:p>
            <a:pPr marL="0" indent="0">
              <a:buNone/>
            </a:pPr>
            <a:r>
              <a:rPr lang="en-NZ" sz="4900" dirty="0" smtClean="0">
                <a:solidFill>
                  <a:srgbClr val="0033CC"/>
                </a:solidFill>
              </a:rPr>
              <a:t>Seismic</a:t>
            </a:r>
          </a:p>
          <a:p>
            <a:pPr marL="0" indent="0">
              <a:buNone/>
            </a:pPr>
            <a:r>
              <a:rPr lang="en-NZ" sz="4900" dirty="0" smtClean="0">
                <a:solidFill>
                  <a:srgbClr val="0033CC"/>
                </a:solidFill>
              </a:rPr>
              <a:t>Drilling</a:t>
            </a:r>
          </a:p>
          <a:p>
            <a:pPr marL="457200" lvl="1" indent="0">
              <a:buNone/>
            </a:pPr>
            <a:endParaRPr lang="en-NZ" sz="1200" dirty="0">
              <a:solidFill>
                <a:srgbClr val="0033CC"/>
              </a:solidFill>
            </a:endParaRPr>
          </a:p>
          <a:p>
            <a:pPr marL="457200" lvl="1" indent="0">
              <a:buNone/>
            </a:pPr>
            <a:endParaRPr lang="en-NZ" sz="1200" dirty="0" smtClean="0">
              <a:solidFill>
                <a:srgbClr val="0033CC"/>
              </a:solidFill>
            </a:endParaRPr>
          </a:p>
          <a:p>
            <a:pPr lvl="1"/>
            <a:endParaRPr lang="en-NZ" sz="1400" dirty="0" smtClean="0">
              <a:solidFill>
                <a:srgbClr val="0033CC"/>
              </a:solidFill>
            </a:endParaRPr>
          </a:p>
          <a:p>
            <a:pPr marL="457200" lvl="1" indent="0" algn="ctr">
              <a:buNone/>
            </a:pPr>
            <a:r>
              <a:rPr lang="en-NZ" sz="1600" dirty="0" smtClean="0">
                <a:solidFill>
                  <a:srgbClr val="0033CC"/>
                </a:solidFill>
              </a:rPr>
              <a:t>	</a:t>
            </a:r>
            <a:endParaRPr lang="en-NZ" dirty="0" smtClean="0">
              <a:solidFill>
                <a:srgbClr val="0033CC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123" y="400275"/>
            <a:ext cx="936305" cy="7798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64" y="3354110"/>
            <a:ext cx="3299011" cy="3333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668916" y="1523084"/>
            <a:ext cx="2853998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1">
              <a:spcBef>
                <a:spcPts val="1000"/>
              </a:spcBef>
            </a:pPr>
            <a:r>
              <a:rPr lang="en-NZ" sz="1600" dirty="0" smtClean="0">
                <a:solidFill>
                  <a:srgbClr val="0033CC"/>
                </a:solidFill>
              </a:rPr>
              <a:t>Appraisal/Development</a:t>
            </a:r>
          </a:p>
          <a:p>
            <a:pPr marL="228600" lvl="1">
              <a:spcBef>
                <a:spcPts val="1000"/>
              </a:spcBef>
            </a:pPr>
            <a:r>
              <a:rPr lang="en-NZ" sz="1200" dirty="0" smtClean="0">
                <a:solidFill>
                  <a:srgbClr val="0033CC"/>
                </a:solidFill>
              </a:rPr>
              <a:t>Drilling</a:t>
            </a:r>
          </a:p>
          <a:p>
            <a:pPr marL="228600" lvl="1">
              <a:spcBef>
                <a:spcPts val="1000"/>
              </a:spcBef>
            </a:pPr>
            <a:r>
              <a:rPr lang="en-NZ" sz="1200" dirty="0" smtClean="0">
                <a:solidFill>
                  <a:srgbClr val="0033CC"/>
                </a:solidFill>
              </a:rPr>
              <a:t>Infrastructure construction</a:t>
            </a:r>
            <a:endParaRPr lang="en-NZ" sz="1200" dirty="0">
              <a:solidFill>
                <a:srgbClr val="0033CC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71583" y="1521635"/>
            <a:ext cx="1557542" cy="10207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NZ" sz="1600" dirty="0" smtClean="0">
                <a:solidFill>
                  <a:srgbClr val="0033CC"/>
                </a:solidFill>
              </a:rPr>
              <a:t>Production</a:t>
            </a:r>
          </a:p>
          <a:p>
            <a:pPr>
              <a:spcBef>
                <a:spcPts val="1000"/>
              </a:spcBef>
            </a:pPr>
            <a:r>
              <a:rPr lang="en-NZ" sz="1200" dirty="0" smtClean="0">
                <a:solidFill>
                  <a:srgbClr val="0033CC"/>
                </a:solidFill>
              </a:rPr>
              <a:t>Ongoing maintenance</a:t>
            </a:r>
          </a:p>
          <a:p>
            <a:endParaRPr lang="en-NZ" sz="1200" dirty="0">
              <a:solidFill>
                <a:srgbClr val="0033CC"/>
              </a:solidFill>
            </a:endParaRPr>
          </a:p>
          <a:p>
            <a:r>
              <a:rPr lang="en-NZ" sz="1200" dirty="0" smtClean="0">
                <a:solidFill>
                  <a:srgbClr val="0033CC"/>
                </a:solidFill>
              </a:rPr>
              <a:t>Processing / Export</a:t>
            </a:r>
            <a:endParaRPr lang="en-NZ" sz="1200" dirty="0">
              <a:solidFill>
                <a:srgbClr val="0033CC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583" y="3354110"/>
            <a:ext cx="3717005" cy="33337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541" y="3354110"/>
            <a:ext cx="3908612" cy="33337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6164" y="2600302"/>
            <a:ext cx="290124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>
                <a:solidFill>
                  <a:srgbClr val="0033CC"/>
                </a:solidFill>
              </a:rPr>
              <a:t>2</a:t>
            </a:r>
            <a:r>
              <a:rPr lang="en-NZ" dirty="0" smtClean="0">
                <a:solidFill>
                  <a:srgbClr val="0033CC"/>
                </a:solidFill>
              </a:rPr>
              <a:t> – 4 years. $1 - $10mm</a:t>
            </a:r>
          </a:p>
          <a:p>
            <a:pPr marL="0" lvl="1"/>
            <a:r>
              <a:rPr lang="en-NZ" sz="1200" dirty="0" smtClean="0">
                <a:solidFill>
                  <a:srgbClr val="0033CC"/>
                </a:solidFill>
              </a:rPr>
              <a:t>Spotters, vessel hire, accommodation, </a:t>
            </a:r>
          </a:p>
          <a:p>
            <a:pPr marL="0" lvl="1"/>
            <a:r>
              <a:rPr lang="en-NZ" sz="1200" dirty="0">
                <a:solidFill>
                  <a:srgbClr val="0033CC"/>
                </a:solidFill>
              </a:rPr>
              <a:t>c</a:t>
            </a:r>
            <a:r>
              <a:rPr lang="en-NZ" sz="1200" dirty="0" smtClean="0">
                <a:solidFill>
                  <a:srgbClr val="0033CC"/>
                </a:solidFill>
              </a:rPr>
              <a:t>atering, </a:t>
            </a:r>
            <a:r>
              <a:rPr lang="en-NZ" sz="1200" dirty="0">
                <a:solidFill>
                  <a:srgbClr val="0033CC"/>
                </a:solidFill>
              </a:rPr>
              <a:t>drill </a:t>
            </a:r>
            <a:r>
              <a:rPr lang="en-NZ" sz="1200" dirty="0" smtClean="0">
                <a:solidFill>
                  <a:srgbClr val="0033CC"/>
                </a:solidFill>
              </a:rPr>
              <a:t>crew, </a:t>
            </a:r>
            <a:r>
              <a:rPr lang="en-NZ" sz="1200" dirty="0">
                <a:solidFill>
                  <a:srgbClr val="0033CC"/>
                </a:solidFill>
              </a:rPr>
              <a:t>local </a:t>
            </a:r>
            <a:r>
              <a:rPr lang="en-NZ" sz="1200" dirty="0" smtClean="0">
                <a:solidFill>
                  <a:srgbClr val="0033CC"/>
                </a:solidFill>
              </a:rPr>
              <a:t>transport, </a:t>
            </a:r>
            <a:r>
              <a:rPr lang="en-NZ" sz="1200" dirty="0">
                <a:solidFill>
                  <a:srgbClr val="0033CC"/>
                </a:solidFill>
              </a:rPr>
              <a:t>logistics</a:t>
            </a:r>
          </a:p>
          <a:p>
            <a:endParaRPr lang="en-NZ" dirty="0">
              <a:solidFill>
                <a:srgbClr val="0033CC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26541" y="2600302"/>
            <a:ext cx="30744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>
                <a:solidFill>
                  <a:srgbClr val="0033CC"/>
                </a:solidFill>
              </a:rPr>
              <a:t>5</a:t>
            </a:r>
            <a:r>
              <a:rPr lang="en-NZ" dirty="0" smtClean="0">
                <a:solidFill>
                  <a:srgbClr val="0033CC"/>
                </a:solidFill>
              </a:rPr>
              <a:t> – 10 years.  $500mm - $20bn</a:t>
            </a:r>
          </a:p>
          <a:p>
            <a:pPr marL="0" lvl="1"/>
            <a:r>
              <a:rPr lang="en-NZ" sz="1200" dirty="0">
                <a:solidFill>
                  <a:srgbClr val="0033CC"/>
                </a:solidFill>
              </a:rPr>
              <a:t>hot </a:t>
            </a:r>
            <a:r>
              <a:rPr lang="en-NZ" sz="1200" dirty="0" smtClean="0">
                <a:solidFill>
                  <a:srgbClr val="0033CC"/>
                </a:solidFill>
              </a:rPr>
              <a:t>trades, </a:t>
            </a:r>
            <a:r>
              <a:rPr lang="en-NZ" sz="1200" dirty="0">
                <a:solidFill>
                  <a:srgbClr val="0033CC"/>
                </a:solidFill>
              </a:rPr>
              <a:t>heavy </a:t>
            </a:r>
            <a:r>
              <a:rPr lang="en-NZ" sz="1200" dirty="0" smtClean="0">
                <a:solidFill>
                  <a:srgbClr val="0033CC"/>
                </a:solidFill>
              </a:rPr>
              <a:t>vehicles, </a:t>
            </a:r>
            <a:r>
              <a:rPr lang="en-NZ" sz="1200" dirty="0">
                <a:solidFill>
                  <a:srgbClr val="0033CC"/>
                </a:solidFill>
              </a:rPr>
              <a:t>road construction</a:t>
            </a:r>
          </a:p>
          <a:p>
            <a:endParaRPr lang="en-NZ" dirty="0">
              <a:solidFill>
                <a:srgbClr val="0033CC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071583" y="2646468"/>
            <a:ext cx="349345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 smtClean="0">
                <a:solidFill>
                  <a:srgbClr val="0033CC"/>
                </a:solidFill>
              </a:rPr>
              <a:t>25 - 40 years +  $100 </a:t>
            </a:r>
            <a:r>
              <a:rPr lang="en-NZ" dirty="0" err="1" smtClean="0">
                <a:solidFill>
                  <a:srgbClr val="0033CC"/>
                </a:solidFill>
              </a:rPr>
              <a:t>bn</a:t>
            </a:r>
            <a:r>
              <a:rPr lang="en-NZ" dirty="0" smtClean="0">
                <a:solidFill>
                  <a:srgbClr val="0033CC"/>
                </a:solidFill>
              </a:rPr>
              <a:t>+?</a:t>
            </a:r>
          </a:p>
          <a:p>
            <a:r>
              <a:rPr lang="en-NZ" sz="1200" dirty="0" smtClean="0">
                <a:solidFill>
                  <a:srgbClr val="0033CC"/>
                </a:solidFill>
              </a:rPr>
              <a:t>Wharf facilities, plant maintenance, tanker transport,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95915" y="6627168"/>
            <a:ext cx="121379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900" dirty="0" smtClean="0">
                <a:solidFill>
                  <a:srgbClr val="0033CC"/>
                </a:solidFill>
              </a:rPr>
              <a:t>Magnus platform (BP)</a:t>
            </a:r>
            <a:endParaRPr lang="en-NZ" sz="900" dirty="0">
              <a:solidFill>
                <a:srgbClr val="0033CC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251092" y="6675417"/>
            <a:ext cx="16578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900" dirty="0" smtClean="0">
                <a:solidFill>
                  <a:srgbClr val="0033CC"/>
                </a:solidFill>
              </a:rPr>
              <a:t>Atlantic LNG Trinidad &amp; Tobago</a:t>
            </a:r>
            <a:endParaRPr lang="en-NZ" sz="900" dirty="0">
              <a:solidFill>
                <a:srgbClr val="0033CC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92315" y="6678358"/>
            <a:ext cx="84670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900" dirty="0" smtClean="0">
                <a:solidFill>
                  <a:srgbClr val="0033CC"/>
                </a:solidFill>
              </a:rPr>
              <a:t>Seismic vessel</a:t>
            </a:r>
            <a:endParaRPr lang="en-NZ" sz="9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69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4998"/>
          </a:xfrm>
        </p:spPr>
        <p:txBody>
          <a:bodyPr>
            <a:normAutofit/>
          </a:bodyPr>
          <a:lstStyle/>
          <a:p>
            <a:r>
              <a:rPr lang="en-NZ" sz="2000" b="1" dirty="0" smtClean="0">
                <a:solidFill>
                  <a:srgbClr val="0033CC"/>
                </a:solidFill>
              </a:rPr>
              <a:t>UK Oil &amp; Gas Industry – Fast Facts</a:t>
            </a:r>
            <a:endParaRPr lang="en-NZ" sz="2000" b="1" dirty="0">
              <a:solidFill>
                <a:srgbClr val="00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045364" cy="42459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1600" dirty="0" smtClean="0">
                <a:solidFill>
                  <a:srgbClr val="0033CC"/>
                </a:solidFill>
              </a:rPr>
              <a:t>In 2013:</a:t>
            </a:r>
          </a:p>
          <a:p>
            <a:r>
              <a:rPr lang="en-NZ" sz="1600" dirty="0" smtClean="0">
                <a:solidFill>
                  <a:srgbClr val="0033CC"/>
                </a:solidFill>
              </a:rPr>
              <a:t>450,000 jobs.</a:t>
            </a:r>
            <a:endParaRPr lang="en-NZ" sz="1600" dirty="0">
              <a:solidFill>
                <a:srgbClr val="0033CC"/>
              </a:solidFill>
            </a:endParaRPr>
          </a:p>
          <a:p>
            <a:r>
              <a:rPr lang="en-NZ" sz="1600" dirty="0">
                <a:solidFill>
                  <a:srgbClr val="0033CC"/>
                </a:solidFill>
              </a:rPr>
              <a:t>P</a:t>
            </a:r>
            <a:r>
              <a:rPr lang="en-NZ" sz="1600" dirty="0" smtClean="0">
                <a:solidFill>
                  <a:srgbClr val="0033CC"/>
                </a:solidFill>
              </a:rPr>
              <a:t>aid $13 </a:t>
            </a:r>
            <a:r>
              <a:rPr lang="en-NZ" sz="1600" dirty="0">
                <a:solidFill>
                  <a:srgbClr val="0033CC"/>
                </a:solidFill>
              </a:rPr>
              <a:t>billion </a:t>
            </a:r>
            <a:r>
              <a:rPr lang="en-NZ" sz="1600" dirty="0" smtClean="0">
                <a:solidFill>
                  <a:srgbClr val="0033CC"/>
                </a:solidFill>
              </a:rPr>
              <a:t>royalties.</a:t>
            </a:r>
          </a:p>
          <a:p>
            <a:r>
              <a:rPr lang="en-NZ" sz="1600" dirty="0" smtClean="0">
                <a:solidFill>
                  <a:srgbClr val="0033CC"/>
                </a:solidFill>
              </a:rPr>
              <a:t>$10 </a:t>
            </a:r>
            <a:r>
              <a:rPr lang="en-NZ" sz="1600" dirty="0">
                <a:solidFill>
                  <a:srgbClr val="0033CC"/>
                </a:solidFill>
              </a:rPr>
              <a:t>billion in corporate and payroll taxes</a:t>
            </a:r>
            <a:r>
              <a:rPr lang="en-NZ" sz="1600" dirty="0" smtClean="0">
                <a:solidFill>
                  <a:srgbClr val="0033CC"/>
                </a:solidFill>
              </a:rPr>
              <a:t>.</a:t>
            </a:r>
          </a:p>
          <a:p>
            <a:endParaRPr lang="en-NZ" sz="1600" dirty="0">
              <a:solidFill>
                <a:srgbClr val="0033CC"/>
              </a:solidFill>
            </a:endParaRPr>
          </a:p>
          <a:p>
            <a:pPr marL="0" indent="0">
              <a:buNone/>
            </a:pPr>
            <a:r>
              <a:rPr lang="en-NZ" sz="1600" dirty="0">
                <a:solidFill>
                  <a:srgbClr val="0033CC"/>
                </a:solidFill>
              </a:rPr>
              <a:t>In 2009 </a:t>
            </a:r>
            <a:r>
              <a:rPr lang="en-NZ" sz="1600" dirty="0" smtClean="0">
                <a:solidFill>
                  <a:srgbClr val="0033CC"/>
                </a:solidFill>
              </a:rPr>
              <a:t>the total NZ tax </a:t>
            </a:r>
            <a:r>
              <a:rPr lang="en-NZ" sz="1600" dirty="0">
                <a:solidFill>
                  <a:srgbClr val="0033CC"/>
                </a:solidFill>
              </a:rPr>
              <a:t>take </a:t>
            </a:r>
            <a:r>
              <a:rPr lang="en-NZ" sz="1600" dirty="0" smtClean="0">
                <a:solidFill>
                  <a:srgbClr val="0033CC"/>
                </a:solidFill>
              </a:rPr>
              <a:t>from </a:t>
            </a:r>
            <a:r>
              <a:rPr lang="en-NZ" sz="1600" dirty="0">
                <a:solidFill>
                  <a:srgbClr val="0033CC"/>
                </a:solidFill>
              </a:rPr>
              <a:t>dairy, forestry and fishing </a:t>
            </a:r>
            <a:r>
              <a:rPr lang="en-NZ" sz="1600" dirty="0" smtClean="0">
                <a:solidFill>
                  <a:srgbClr val="0033CC"/>
                </a:solidFill>
              </a:rPr>
              <a:t>was </a:t>
            </a:r>
            <a:r>
              <a:rPr lang="en-NZ" sz="1600" dirty="0">
                <a:solidFill>
                  <a:srgbClr val="0033CC"/>
                </a:solidFill>
              </a:rPr>
              <a:t>$319 </a:t>
            </a:r>
            <a:r>
              <a:rPr lang="en-NZ" sz="1600" dirty="0" smtClean="0">
                <a:solidFill>
                  <a:srgbClr val="0033CC"/>
                </a:solidFill>
              </a:rPr>
              <a:t>million</a:t>
            </a:r>
            <a:endParaRPr lang="en-NZ" sz="1600" dirty="0">
              <a:solidFill>
                <a:srgbClr val="0033CC"/>
              </a:solidFill>
            </a:endParaRPr>
          </a:p>
          <a:p>
            <a:pPr marL="0" indent="0">
              <a:buNone/>
            </a:pPr>
            <a:endParaRPr lang="en-NZ" sz="1600" dirty="0">
              <a:solidFill>
                <a:srgbClr val="0033CC"/>
              </a:solidFill>
            </a:endParaRPr>
          </a:p>
          <a:p>
            <a:endParaRPr lang="en-NZ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123" y="400275"/>
            <a:ext cx="936305" cy="7798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377" y="1925574"/>
            <a:ext cx="4048125" cy="348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47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4998"/>
          </a:xfrm>
        </p:spPr>
        <p:txBody>
          <a:bodyPr>
            <a:normAutofit/>
          </a:bodyPr>
          <a:lstStyle/>
          <a:p>
            <a:r>
              <a:rPr lang="en-NZ" sz="2000" b="1" dirty="0" smtClean="0">
                <a:solidFill>
                  <a:srgbClr val="0033CC"/>
                </a:solidFill>
              </a:rPr>
              <a:t>UK Oil &amp; Gas </a:t>
            </a:r>
            <a:r>
              <a:rPr lang="en-NZ" sz="2000" b="1" i="1" dirty="0" smtClean="0">
                <a:solidFill>
                  <a:srgbClr val="0033CC"/>
                </a:solidFill>
              </a:rPr>
              <a:t>AND Fishing </a:t>
            </a:r>
            <a:r>
              <a:rPr lang="en-NZ" sz="2000" b="1" dirty="0" smtClean="0">
                <a:solidFill>
                  <a:srgbClr val="0033CC"/>
                </a:solidFill>
              </a:rPr>
              <a:t>Industry – Fast Facts</a:t>
            </a:r>
            <a:endParaRPr lang="en-NZ" sz="2000" b="1" dirty="0">
              <a:solidFill>
                <a:srgbClr val="00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045364" cy="42459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1600" dirty="0" smtClean="0">
                <a:solidFill>
                  <a:srgbClr val="0033CC"/>
                </a:solidFill>
              </a:rPr>
              <a:t>In 2013</a:t>
            </a:r>
          </a:p>
          <a:p>
            <a:r>
              <a:rPr lang="en-NZ" sz="1600" dirty="0" smtClean="0">
                <a:solidFill>
                  <a:srgbClr val="0033CC"/>
                </a:solidFill>
              </a:rPr>
              <a:t>450,000 jobs.</a:t>
            </a:r>
            <a:endParaRPr lang="en-NZ" sz="1600" dirty="0">
              <a:solidFill>
                <a:srgbClr val="0033CC"/>
              </a:solidFill>
            </a:endParaRPr>
          </a:p>
          <a:p>
            <a:r>
              <a:rPr lang="en-NZ" sz="1600" dirty="0">
                <a:solidFill>
                  <a:srgbClr val="0033CC"/>
                </a:solidFill>
              </a:rPr>
              <a:t>P</a:t>
            </a:r>
            <a:r>
              <a:rPr lang="en-NZ" sz="1600" dirty="0" smtClean="0">
                <a:solidFill>
                  <a:srgbClr val="0033CC"/>
                </a:solidFill>
              </a:rPr>
              <a:t>aid $13 </a:t>
            </a:r>
            <a:r>
              <a:rPr lang="en-NZ" sz="1600" dirty="0">
                <a:solidFill>
                  <a:srgbClr val="0033CC"/>
                </a:solidFill>
              </a:rPr>
              <a:t>billion </a:t>
            </a:r>
            <a:r>
              <a:rPr lang="en-NZ" sz="1600" dirty="0" smtClean="0">
                <a:solidFill>
                  <a:srgbClr val="0033CC"/>
                </a:solidFill>
              </a:rPr>
              <a:t>royalties.</a:t>
            </a:r>
          </a:p>
          <a:p>
            <a:r>
              <a:rPr lang="en-NZ" sz="1600" dirty="0" smtClean="0">
                <a:solidFill>
                  <a:srgbClr val="0033CC"/>
                </a:solidFill>
              </a:rPr>
              <a:t>$10 </a:t>
            </a:r>
            <a:r>
              <a:rPr lang="en-NZ" sz="1600" dirty="0">
                <a:solidFill>
                  <a:srgbClr val="0033CC"/>
                </a:solidFill>
              </a:rPr>
              <a:t>billion in corporate and payroll taxes</a:t>
            </a:r>
            <a:r>
              <a:rPr lang="en-NZ" sz="1600" dirty="0" smtClean="0">
                <a:solidFill>
                  <a:srgbClr val="0033CC"/>
                </a:solidFill>
              </a:rPr>
              <a:t>.</a:t>
            </a:r>
          </a:p>
          <a:p>
            <a:endParaRPr lang="en-NZ" sz="1600" dirty="0">
              <a:solidFill>
                <a:srgbClr val="0033CC"/>
              </a:solidFill>
            </a:endParaRPr>
          </a:p>
          <a:p>
            <a:pPr marL="0" indent="0">
              <a:buNone/>
            </a:pPr>
            <a:r>
              <a:rPr lang="en-NZ" sz="1600" i="1" dirty="0" smtClean="0"/>
              <a:t>Add Fisheries</a:t>
            </a:r>
          </a:p>
          <a:p>
            <a:r>
              <a:rPr lang="en-NZ" sz="1600" dirty="0"/>
              <a:t>UK vessels landed 624,000 tonnes of sea fish (including shellfish) into the UK and abroad with a value of </a:t>
            </a:r>
            <a:r>
              <a:rPr lang="en-NZ" sz="1600" dirty="0" smtClean="0"/>
              <a:t>$1.5 billion</a:t>
            </a:r>
            <a:endParaRPr lang="en-NZ" sz="1600" dirty="0">
              <a:solidFill>
                <a:srgbClr val="0033CC"/>
              </a:solidFill>
            </a:endParaRPr>
          </a:p>
          <a:p>
            <a:r>
              <a:rPr lang="en-NZ" sz="1600" dirty="0"/>
              <a:t>Around 6,400 fishing vessels were </a:t>
            </a:r>
            <a:r>
              <a:rPr lang="en-NZ" sz="1600" dirty="0" smtClean="0"/>
              <a:t>registered</a:t>
            </a:r>
          </a:p>
          <a:p>
            <a:r>
              <a:rPr lang="en-NZ" sz="1600" dirty="0" smtClean="0"/>
              <a:t>Around </a:t>
            </a:r>
            <a:r>
              <a:rPr lang="en-NZ" sz="1600" dirty="0"/>
              <a:t>12,150 fishermen were reported as active in the UK. Of these, around 1,800 were part-time.</a:t>
            </a:r>
          </a:p>
          <a:p>
            <a:endParaRPr lang="en-NZ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123" y="400275"/>
            <a:ext cx="936305" cy="7798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377" y="1925574"/>
            <a:ext cx="4048125" cy="34876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2752" y="6071616"/>
            <a:ext cx="11201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>
                <a:solidFill>
                  <a:srgbClr val="FF0000"/>
                </a:solidFill>
              </a:rPr>
              <a:t>Petroleum Industry </a:t>
            </a:r>
            <a:r>
              <a:rPr lang="en-NZ" dirty="0" smtClean="0">
                <a:solidFill>
                  <a:srgbClr val="FF0000"/>
                </a:solidFill>
              </a:rPr>
              <a:t>can exist with fisheries and can </a:t>
            </a:r>
            <a:r>
              <a:rPr lang="en-NZ" dirty="0">
                <a:solidFill>
                  <a:srgbClr val="FF0000"/>
                </a:solidFill>
              </a:rPr>
              <a:t>be a game changer if executed safely and with proper Governance</a:t>
            </a:r>
          </a:p>
        </p:txBody>
      </p:sp>
    </p:spTree>
    <p:extLst>
      <p:ext uri="{BB962C8B-B14F-4D97-AF65-F5344CB8AC3E}">
        <p14:creationId xmlns:p14="http://schemas.microsoft.com/office/powerpoint/2010/main" val="351386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sz="2000" b="1" dirty="0" smtClean="0">
                <a:solidFill>
                  <a:srgbClr val="0033CC"/>
                </a:solidFill>
              </a:rPr>
              <a:t>Local Benefits – Case Study Hibernia, Newfoundland, Canada</a:t>
            </a:r>
            <a:endParaRPr lang="en-NZ" sz="2000" b="1" dirty="0">
              <a:solidFill>
                <a:srgbClr val="00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489448" cy="4351338"/>
          </a:xfrm>
        </p:spPr>
        <p:txBody>
          <a:bodyPr>
            <a:normAutofit/>
          </a:bodyPr>
          <a:lstStyle/>
          <a:p>
            <a:r>
              <a:rPr lang="en-NZ" sz="1700" dirty="0" smtClean="0">
                <a:solidFill>
                  <a:srgbClr val="0033CC"/>
                </a:solidFill>
              </a:rPr>
              <a:t>Discovered in 1980, 315 km East St John’s NFL</a:t>
            </a:r>
          </a:p>
          <a:p>
            <a:r>
              <a:rPr lang="en-NZ" sz="1700" dirty="0">
                <a:solidFill>
                  <a:srgbClr val="0033CC"/>
                </a:solidFill>
              </a:rPr>
              <a:t>R</a:t>
            </a:r>
            <a:r>
              <a:rPr lang="en-NZ" sz="1700" dirty="0" smtClean="0">
                <a:solidFill>
                  <a:srgbClr val="0033CC"/>
                </a:solidFill>
              </a:rPr>
              <a:t>equired to be built locally at a greenfield fabrication yard at ‘Bull Arm’ built by Oil Companies</a:t>
            </a:r>
          </a:p>
          <a:p>
            <a:pPr lvl="1"/>
            <a:r>
              <a:rPr lang="en-NZ" sz="1700" dirty="0">
                <a:solidFill>
                  <a:srgbClr val="0033CC"/>
                </a:solidFill>
              </a:rPr>
              <a:t>600,000 ton</a:t>
            </a:r>
          </a:p>
          <a:p>
            <a:pPr lvl="1"/>
            <a:r>
              <a:rPr lang="en-NZ" sz="1700" dirty="0">
                <a:solidFill>
                  <a:srgbClr val="0033CC"/>
                </a:solidFill>
              </a:rPr>
              <a:t>Able to withstand collision with 6 million ton iceberg</a:t>
            </a:r>
          </a:p>
          <a:p>
            <a:pPr lvl="1"/>
            <a:r>
              <a:rPr lang="en-NZ" sz="1700" dirty="0" smtClean="0">
                <a:solidFill>
                  <a:srgbClr val="0033CC"/>
                </a:solidFill>
              </a:rPr>
              <a:t>1991 – 1996 </a:t>
            </a:r>
          </a:p>
          <a:p>
            <a:pPr lvl="1"/>
            <a:r>
              <a:rPr lang="en-NZ" sz="1700" dirty="0" smtClean="0">
                <a:solidFill>
                  <a:srgbClr val="0033CC"/>
                </a:solidFill>
              </a:rPr>
              <a:t>5,800 </a:t>
            </a:r>
            <a:r>
              <a:rPr lang="en-NZ" sz="1700" dirty="0">
                <a:solidFill>
                  <a:srgbClr val="0033CC"/>
                </a:solidFill>
              </a:rPr>
              <a:t>jobs at </a:t>
            </a:r>
            <a:r>
              <a:rPr lang="en-NZ" sz="1700" dirty="0" smtClean="0">
                <a:solidFill>
                  <a:srgbClr val="0033CC"/>
                </a:solidFill>
              </a:rPr>
              <a:t>peak</a:t>
            </a:r>
          </a:p>
          <a:p>
            <a:pPr lvl="1"/>
            <a:r>
              <a:rPr lang="en-NZ" sz="1700" dirty="0" smtClean="0">
                <a:solidFill>
                  <a:srgbClr val="0033CC"/>
                </a:solidFill>
              </a:rPr>
              <a:t>Gifted to the state at end of construction</a:t>
            </a:r>
          </a:p>
          <a:p>
            <a:r>
              <a:rPr lang="en-NZ" sz="1700" dirty="0" smtClean="0">
                <a:solidFill>
                  <a:srgbClr val="0033CC"/>
                </a:solidFill>
              </a:rPr>
              <a:t>Bull Arm used for Terra Nova FPSO ~1998 - 2001</a:t>
            </a:r>
          </a:p>
          <a:p>
            <a:r>
              <a:rPr lang="en-NZ" sz="1700" dirty="0" smtClean="0">
                <a:solidFill>
                  <a:srgbClr val="0033CC"/>
                </a:solidFill>
              </a:rPr>
              <a:t>To be used for Hebron development ~3,500 local jobs</a:t>
            </a:r>
          </a:p>
          <a:p>
            <a:pPr lvl="1"/>
            <a:endParaRPr lang="en-NZ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123" y="400275"/>
            <a:ext cx="936305" cy="7798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333" y="1725838"/>
            <a:ext cx="3333750" cy="3333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496" y="400275"/>
            <a:ext cx="1194417" cy="88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96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4998"/>
          </a:xfrm>
        </p:spPr>
        <p:txBody>
          <a:bodyPr>
            <a:normAutofit/>
          </a:bodyPr>
          <a:lstStyle/>
          <a:p>
            <a:r>
              <a:rPr lang="en-NZ" sz="2000" b="1" dirty="0" smtClean="0">
                <a:solidFill>
                  <a:srgbClr val="0033CC"/>
                </a:solidFill>
              </a:rPr>
              <a:t>What’s the excitement about?</a:t>
            </a:r>
            <a:endParaRPr lang="en-NZ" sz="2000" b="1" dirty="0">
              <a:solidFill>
                <a:srgbClr val="0033CC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162" y="1579418"/>
            <a:ext cx="1552163" cy="1833014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123" y="400275"/>
            <a:ext cx="936305" cy="7798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82" y="1579418"/>
            <a:ext cx="3588327" cy="4006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17073" y="3503722"/>
            <a:ext cx="2390847" cy="369332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none" rtlCol="0">
            <a:spAutoFit/>
          </a:bodyPr>
          <a:lstStyle/>
          <a:p>
            <a:r>
              <a:rPr lang="en-NZ" dirty="0" smtClean="0">
                <a:solidFill>
                  <a:srgbClr val="0033CC"/>
                </a:solidFill>
              </a:rPr>
              <a:t>UK EEZ = ~700,000 km2</a:t>
            </a:r>
            <a:endParaRPr lang="en-NZ" dirty="0">
              <a:solidFill>
                <a:srgbClr val="0033CC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64764" y="5800896"/>
            <a:ext cx="2604046" cy="369332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none" rtlCol="0">
            <a:spAutoFit/>
          </a:bodyPr>
          <a:lstStyle/>
          <a:p>
            <a:r>
              <a:rPr lang="en-NZ" dirty="0" smtClean="0">
                <a:solidFill>
                  <a:srgbClr val="0033CC"/>
                </a:solidFill>
              </a:rPr>
              <a:t>NZ EEZ = ~4.3 million km2</a:t>
            </a:r>
            <a:endParaRPr lang="en-NZ" dirty="0">
              <a:solidFill>
                <a:srgbClr val="0033CC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821934" y="1579418"/>
            <a:ext cx="3974900" cy="49616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600" dirty="0">
                <a:solidFill>
                  <a:srgbClr val="0033CC"/>
                </a:solidFill>
              </a:rPr>
              <a:t>New Zealand’s </a:t>
            </a:r>
            <a:r>
              <a:rPr lang="en-NZ" sz="1600" dirty="0" smtClean="0">
                <a:solidFill>
                  <a:srgbClr val="0033CC"/>
                </a:solidFill>
              </a:rPr>
              <a:t>EEZ:</a:t>
            </a:r>
          </a:p>
          <a:p>
            <a:pPr lvl="1"/>
            <a:r>
              <a:rPr lang="en-NZ" sz="1600" dirty="0" smtClean="0">
                <a:solidFill>
                  <a:srgbClr val="0033CC"/>
                </a:solidFill>
              </a:rPr>
              <a:t>6 </a:t>
            </a:r>
            <a:r>
              <a:rPr lang="en-NZ" sz="1600" dirty="0">
                <a:solidFill>
                  <a:srgbClr val="0033CC"/>
                </a:solidFill>
              </a:rPr>
              <a:t>times larger than the UK </a:t>
            </a:r>
            <a:r>
              <a:rPr lang="en-NZ" sz="1600" dirty="0" smtClean="0">
                <a:solidFill>
                  <a:srgbClr val="0033CC"/>
                </a:solidFill>
              </a:rPr>
              <a:t>EEZ</a:t>
            </a:r>
          </a:p>
          <a:p>
            <a:pPr lvl="1"/>
            <a:r>
              <a:rPr lang="en-NZ" sz="1600" dirty="0" smtClean="0">
                <a:solidFill>
                  <a:srgbClr val="0033CC"/>
                </a:solidFill>
              </a:rPr>
              <a:t>4 times </a:t>
            </a:r>
            <a:r>
              <a:rPr lang="en-NZ" sz="1600" dirty="0">
                <a:solidFill>
                  <a:srgbClr val="0033CC"/>
                </a:solidFill>
              </a:rPr>
              <a:t>larger than the </a:t>
            </a:r>
            <a:r>
              <a:rPr lang="en-NZ" sz="1600" dirty="0" smtClean="0">
                <a:solidFill>
                  <a:srgbClr val="0033CC"/>
                </a:solidFill>
              </a:rPr>
              <a:t>Norway </a:t>
            </a:r>
            <a:r>
              <a:rPr lang="en-NZ" sz="1600" dirty="0">
                <a:solidFill>
                  <a:srgbClr val="0033CC"/>
                </a:solidFill>
              </a:rPr>
              <a:t>EEZ</a:t>
            </a:r>
          </a:p>
          <a:p>
            <a:pPr lvl="1"/>
            <a:r>
              <a:rPr lang="en-NZ" sz="1600" dirty="0">
                <a:solidFill>
                  <a:srgbClr val="0033CC"/>
                </a:solidFill>
              </a:rPr>
              <a:t>4</a:t>
            </a:r>
            <a:r>
              <a:rPr lang="en-NZ" sz="1600" dirty="0" smtClean="0">
                <a:solidFill>
                  <a:srgbClr val="0033CC"/>
                </a:solidFill>
              </a:rPr>
              <a:t> times </a:t>
            </a:r>
            <a:r>
              <a:rPr lang="en-NZ" sz="1600" dirty="0">
                <a:solidFill>
                  <a:srgbClr val="0033CC"/>
                </a:solidFill>
              </a:rPr>
              <a:t>larger than the </a:t>
            </a:r>
            <a:r>
              <a:rPr lang="en-NZ" sz="1600" dirty="0" smtClean="0">
                <a:solidFill>
                  <a:srgbClr val="0033CC"/>
                </a:solidFill>
              </a:rPr>
              <a:t>Canada </a:t>
            </a:r>
            <a:r>
              <a:rPr lang="en-NZ" sz="1600" dirty="0">
                <a:solidFill>
                  <a:srgbClr val="0033CC"/>
                </a:solidFill>
              </a:rPr>
              <a:t>EEZ</a:t>
            </a:r>
          </a:p>
          <a:p>
            <a:pPr lvl="1"/>
            <a:endParaRPr lang="en-NZ" sz="1600" dirty="0">
              <a:solidFill>
                <a:srgbClr val="0033CC"/>
              </a:solidFill>
            </a:endParaRPr>
          </a:p>
          <a:p>
            <a:r>
              <a:rPr lang="en-NZ" sz="1600" dirty="0" smtClean="0">
                <a:solidFill>
                  <a:srgbClr val="0033CC"/>
                </a:solidFill>
              </a:rPr>
              <a:t>In Norway:</a:t>
            </a:r>
          </a:p>
          <a:p>
            <a:pPr lvl="1"/>
            <a:r>
              <a:rPr lang="en-NZ" sz="1600" dirty="0" smtClean="0">
                <a:solidFill>
                  <a:srgbClr val="0033CC"/>
                </a:solidFill>
              </a:rPr>
              <a:t>44% less likely to be unemployed</a:t>
            </a:r>
          </a:p>
          <a:p>
            <a:pPr lvl="1"/>
            <a:r>
              <a:rPr lang="en-NZ" sz="1600" dirty="0" smtClean="0">
                <a:solidFill>
                  <a:srgbClr val="0033CC"/>
                </a:solidFill>
              </a:rPr>
              <a:t>Earn 82.24% more</a:t>
            </a:r>
          </a:p>
          <a:p>
            <a:pPr lvl="1"/>
            <a:r>
              <a:rPr lang="en-NZ" sz="1600" dirty="0" smtClean="0">
                <a:solidFill>
                  <a:srgbClr val="0033CC"/>
                </a:solidFill>
              </a:rPr>
              <a:t>Have 25% more free time</a:t>
            </a:r>
          </a:p>
          <a:p>
            <a:pPr lvl="1"/>
            <a:r>
              <a:rPr lang="en-NZ" sz="1600" dirty="0" smtClean="0">
                <a:solidFill>
                  <a:srgbClr val="0033CC"/>
                </a:solidFill>
              </a:rPr>
              <a:t>46% less likely to die in infancy</a:t>
            </a:r>
          </a:p>
        </p:txBody>
      </p:sp>
    </p:spTree>
    <p:extLst>
      <p:ext uri="{BB962C8B-B14F-4D97-AF65-F5344CB8AC3E}">
        <p14:creationId xmlns:p14="http://schemas.microsoft.com/office/powerpoint/2010/main" val="382541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50259" y="560639"/>
            <a:ext cx="10954870" cy="126957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1516" marR="4607">
              <a:lnSpc>
                <a:spcPts val="3264"/>
              </a:lnSpc>
            </a:pPr>
            <a:r>
              <a:rPr lang="en-NZ" sz="2000" b="1" spc="-5" dirty="0" smtClean="0">
                <a:solidFill>
                  <a:srgbClr val="0033CC"/>
                </a:solidFill>
              </a:rPr>
              <a:t>Risk Prevention:  </a:t>
            </a:r>
            <a:r>
              <a:rPr lang="en-NZ" sz="2000" b="1" u="sng" dirty="0" smtClean="0">
                <a:solidFill>
                  <a:srgbClr val="0033CC"/>
                </a:solidFill>
              </a:rPr>
              <a:t>Safety </a:t>
            </a:r>
            <a:r>
              <a:rPr lang="en-NZ" sz="2000" b="1" u="sng" dirty="0">
                <a:solidFill>
                  <a:srgbClr val="0033CC"/>
                </a:solidFill>
              </a:rPr>
              <a:t>to personnel is paramount</a:t>
            </a:r>
            <a:r>
              <a:rPr lang="en-NZ" sz="2000" b="1" dirty="0">
                <a:solidFill>
                  <a:srgbClr val="0033CC"/>
                </a:solidFill>
              </a:rPr>
              <a:t>.  </a:t>
            </a:r>
            <a:r>
              <a:rPr lang="en-NZ" sz="2000" dirty="0">
                <a:solidFill>
                  <a:srgbClr val="0033CC"/>
                </a:solidFill>
              </a:rPr>
              <a:t>Oil workers are Dads, </a:t>
            </a:r>
            <a:r>
              <a:rPr lang="en-NZ" sz="2000" dirty="0" smtClean="0">
                <a:solidFill>
                  <a:srgbClr val="0033CC"/>
                </a:solidFill>
              </a:rPr>
              <a:t>Girlfriends</a:t>
            </a:r>
            <a:r>
              <a:rPr lang="en-NZ" sz="2000" dirty="0">
                <a:solidFill>
                  <a:srgbClr val="0033CC"/>
                </a:solidFill>
              </a:rPr>
              <a:t>, Sons, Brothers </a:t>
            </a:r>
            <a:r>
              <a:rPr lang="en-NZ" sz="2000" dirty="0" smtClean="0">
                <a:solidFill>
                  <a:srgbClr val="0033CC"/>
                </a:solidFill>
              </a:rPr>
              <a:t> </a:t>
            </a:r>
            <a:r>
              <a:rPr lang="en-NZ" sz="2000" dirty="0">
                <a:solidFill>
                  <a:srgbClr val="0033CC"/>
                </a:solidFill>
              </a:rPr>
              <a:t>– real people</a:t>
            </a:r>
            <a:br>
              <a:rPr lang="en-NZ" sz="2000" dirty="0">
                <a:solidFill>
                  <a:srgbClr val="0033CC"/>
                </a:solidFill>
              </a:rPr>
            </a:br>
            <a:endParaRPr sz="2000" b="1" dirty="0">
              <a:solidFill>
                <a:srgbClr val="0033CC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6959" y="1514795"/>
            <a:ext cx="5207704" cy="54007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lang="en-NZ" sz="1200" b="1" spc="-5" dirty="0">
                <a:solidFill>
                  <a:srgbClr val="0033CC"/>
                </a:solidFill>
              </a:rPr>
              <a:t>NZ </a:t>
            </a:r>
            <a:r>
              <a:rPr lang="en-NZ" sz="1200" b="1" spc="-5" dirty="0" smtClean="0">
                <a:solidFill>
                  <a:srgbClr val="0033CC"/>
                </a:solidFill>
              </a:rPr>
              <a:t>– First Rate Regulatory </a:t>
            </a:r>
            <a:r>
              <a:rPr lang="en-NZ" sz="1200" b="1" spc="-5" dirty="0">
                <a:solidFill>
                  <a:srgbClr val="0033CC"/>
                </a:solidFill>
              </a:rPr>
              <a:t>Regime </a:t>
            </a:r>
            <a:r>
              <a:rPr lang="en-NZ" sz="1200" b="1" spc="-5" dirty="0" smtClean="0">
                <a:solidFill>
                  <a:srgbClr val="0033CC"/>
                </a:solidFill>
              </a:rPr>
              <a:t>for Drilling</a:t>
            </a:r>
          </a:p>
          <a:p>
            <a:pPr marL="11516"/>
            <a:endParaRPr lang="en-NZ" sz="1200" b="1" spc="-5" dirty="0">
              <a:solidFill>
                <a:srgbClr val="0033CC"/>
              </a:solidFill>
              <a:cs typeface="Arial"/>
            </a:endParaRPr>
          </a:p>
          <a:p>
            <a:pPr marL="11516"/>
            <a:r>
              <a:rPr lang="en-NZ" sz="1200" dirty="0" smtClean="0">
                <a:solidFill>
                  <a:srgbClr val="0033CC"/>
                </a:solidFill>
                <a:cs typeface="Arial"/>
              </a:rPr>
              <a:t>In NZ (and UK) regulation of the HS &amp; E function is undertaken by a different regulator to the permitting body (NZ Petroleum &amp; Minerals)</a:t>
            </a:r>
          </a:p>
          <a:p>
            <a:pPr marL="11516"/>
            <a:endParaRPr lang="en-NZ" sz="1200" dirty="0">
              <a:solidFill>
                <a:srgbClr val="0033CC"/>
              </a:solidFill>
              <a:cs typeface="Arial"/>
            </a:endParaRPr>
          </a:p>
          <a:p>
            <a:pPr marL="11516"/>
            <a:r>
              <a:rPr lang="en-NZ" sz="1200" dirty="0" smtClean="0">
                <a:solidFill>
                  <a:srgbClr val="0033CC"/>
                </a:solidFill>
                <a:cs typeface="Arial"/>
              </a:rPr>
              <a:t>This division did not exist in the Gulf of Mexico and is a key reform recommended by the International Bar Association* and implemented by Obama</a:t>
            </a:r>
          </a:p>
          <a:p>
            <a:pPr marL="11516"/>
            <a:endParaRPr lang="en-NZ" sz="1200" dirty="0">
              <a:solidFill>
                <a:srgbClr val="0033CC"/>
              </a:solidFill>
              <a:cs typeface="Arial"/>
            </a:endParaRPr>
          </a:p>
          <a:p>
            <a:pPr marL="11516"/>
            <a:r>
              <a:rPr lang="en-NZ" sz="1200" b="1" dirty="0" smtClean="0">
                <a:solidFill>
                  <a:srgbClr val="0033CC"/>
                </a:solidFill>
                <a:cs typeface="Arial"/>
              </a:rPr>
              <a:t>EPA</a:t>
            </a:r>
            <a:r>
              <a:rPr lang="en-NZ" sz="1200" dirty="0" smtClean="0">
                <a:solidFill>
                  <a:srgbClr val="0033CC"/>
                </a:solidFill>
                <a:cs typeface="Arial"/>
              </a:rPr>
              <a:t>: Independent panel of experts.  Awards a marine consent provided Operators submit an environmental impact assessment that identifies the effect of drilling on the environment and measures to avoid, mitigate or remedy adverse effects</a:t>
            </a:r>
          </a:p>
          <a:p>
            <a:pPr marL="11516"/>
            <a:endParaRPr lang="en-NZ" sz="816" dirty="0">
              <a:solidFill>
                <a:srgbClr val="87888A"/>
              </a:solidFill>
              <a:latin typeface="Arial"/>
              <a:cs typeface="Arial"/>
            </a:endParaRPr>
          </a:p>
          <a:p>
            <a:pPr marL="11516"/>
            <a:r>
              <a:rPr lang="en-NZ" sz="1200" b="1" dirty="0" smtClean="0">
                <a:solidFill>
                  <a:srgbClr val="0033CC"/>
                </a:solidFill>
                <a:latin typeface="Arial"/>
                <a:cs typeface="Arial"/>
              </a:rPr>
              <a:t>Maritime NZ</a:t>
            </a:r>
            <a:r>
              <a:rPr lang="en-NZ" sz="1200" dirty="0" smtClean="0">
                <a:solidFill>
                  <a:srgbClr val="0033CC"/>
                </a:solidFill>
                <a:latin typeface="Arial"/>
                <a:cs typeface="Arial"/>
              </a:rPr>
              <a:t>:  </a:t>
            </a:r>
            <a:r>
              <a:rPr lang="en-NZ" sz="1200" dirty="0" smtClean="0">
                <a:solidFill>
                  <a:srgbClr val="0033CC"/>
                </a:solidFill>
                <a:cs typeface="Arial"/>
              </a:rPr>
              <a:t>Approve a discharge management plan that demonstrates how risks of spills/blowouts have been minimised</a:t>
            </a:r>
          </a:p>
          <a:p>
            <a:pPr marL="11516"/>
            <a:endParaRPr lang="en-NZ" sz="1200" dirty="0">
              <a:solidFill>
                <a:srgbClr val="0033CC"/>
              </a:solidFill>
              <a:latin typeface="Arial"/>
              <a:cs typeface="Arial"/>
            </a:endParaRPr>
          </a:p>
          <a:p>
            <a:pPr marL="11516"/>
            <a:r>
              <a:rPr lang="en-NZ" sz="1200" b="1" dirty="0" err="1" smtClean="0">
                <a:solidFill>
                  <a:srgbClr val="0033CC"/>
                </a:solidFill>
                <a:latin typeface="Arial"/>
                <a:cs typeface="Arial"/>
              </a:rPr>
              <a:t>Worksafe</a:t>
            </a:r>
            <a:r>
              <a:rPr lang="en-NZ" sz="1200" b="1" dirty="0" smtClean="0">
                <a:solidFill>
                  <a:srgbClr val="0033CC"/>
                </a:solidFill>
                <a:latin typeface="Arial"/>
                <a:cs typeface="Arial"/>
              </a:rPr>
              <a:t> NZ:  </a:t>
            </a:r>
            <a:r>
              <a:rPr lang="en-NZ" sz="1200" dirty="0" smtClean="0">
                <a:solidFill>
                  <a:srgbClr val="0033CC"/>
                </a:solidFill>
                <a:cs typeface="Arial"/>
              </a:rPr>
              <a:t>Approve the safety case that demonstrates that the drilling rig is safe.  Hazards must be identified and control measures implemented</a:t>
            </a:r>
          </a:p>
          <a:p>
            <a:pPr marL="11516"/>
            <a:endParaRPr lang="en-NZ" sz="1200" dirty="0">
              <a:solidFill>
                <a:srgbClr val="0033CC"/>
              </a:solidFill>
              <a:latin typeface="Arial"/>
              <a:cs typeface="Arial"/>
            </a:endParaRPr>
          </a:p>
          <a:p>
            <a:r>
              <a:rPr lang="en-NZ" sz="1400" b="1" dirty="0" smtClean="0">
                <a:solidFill>
                  <a:srgbClr val="0033CC"/>
                </a:solidFill>
              </a:rPr>
              <a:t>Industry</a:t>
            </a:r>
          </a:p>
          <a:p>
            <a:r>
              <a:rPr lang="en-NZ" sz="1200" dirty="0" smtClean="0">
                <a:solidFill>
                  <a:srgbClr val="0033CC"/>
                </a:solidFill>
              </a:rPr>
              <a:t>New standards for blow out preventer maintenance and well completions:</a:t>
            </a:r>
          </a:p>
          <a:p>
            <a:pPr lvl="1"/>
            <a:r>
              <a:rPr lang="en-NZ" sz="1200" dirty="0" smtClean="0">
                <a:solidFill>
                  <a:srgbClr val="0033CC"/>
                </a:solidFill>
              </a:rPr>
              <a:t>API </a:t>
            </a:r>
            <a:r>
              <a:rPr lang="en-NZ" sz="1200" dirty="0" err="1" smtClean="0">
                <a:solidFill>
                  <a:srgbClr val="0033CC"/>
                </a:solidFill>
              </a:rPr>
              <a:t>Std</a:t>
            </a:r>
            <a:r>
              <a:rPr lang="en-NZ" sz="1200" dirty="0" smtClean="0">
                <a:solidFill>
                  <a:srgbClr val="0033CC"/>
                </a:solidFill>
              </a:rPr>
              <a:t> 53 </a:t>
            </a:r>
            <a:r>
              <a:rPr lang="en-NZ" sz="1200" i="1" dirty="0" smtClean="0">
                <a:solidFill>
                  <a:srgbClr val="0033CC"/>
                </a:solidFill>
              </a:rPr>
              <a:t>Practices for Blowout Prevention Equipment Systems for Drilling Wells </a:t>
            </a:r>
            <a:endParaRPr lang="en-NZ" sz="1200" dirty="0" smtClean="0">
              <a:solidFill>
                <a:srgbClr val="0033CC"/>
              </a:solidFill>
            </a:endParaRPr>
          </a:p>
          <a:p>
            <a:pPr lvl="1"/>
            <a:r>
              <a:rPr lang="en-NZ" sz="1200" dirty="0" smtClean="0">
                <a:solidFill>
                  <a:srgbClr val="0033CC"/>
                </a:solidFill>
              </a:rPr>
              <a:t>API RP 96 </a:t>
            </a:r>
            <a:r>
              <a:rPr lang="en-NZ" sz="1200" i="1" dirty="0" smtClean="0">
                <a:solidFill>
                  <a:srgbClr val="0033CC"/>
                </a:solidFill>
              </a:rPr>
              <a:t>Deepwater Well Design Considerations </a:t>
            </a:r>
            <a:endParaRPr lang="en-NZ" sz="1200" dirty="0" smtClean="0">
              <a:solidFill>
                <a:srgbClr val="0033CC"/>
              </a:solidFill>
            </a:endParaRPr>
          </a:p>
          <a:p>
            <a:pPr lvl="1"/>
            <a:r>
              <a:rPr lang="en-NZ" sz="1200" dirty="0" smtClean="0">
                <a:solidFill>
                  <a:srgbClr val="0033CC"/>
                </a:solidFill>
              </a:rPr>
              <a:t>API Bulletin 97 Well Construction </a:t>
            </a:r>
            <a:r>
              <a:rPr lang="en-NZ" sz="1200" i="1" dirty="0" smtClean="0">
                <a:solidFill>
                  <a:srgbClr val="0033CC"/>
                </a:solidFill>
              </a:rPr>
              <a:t>Interface Document </a:t>
            </a:r>
            <a:endParaRPr lang="en-NZ" sz="1200" dirty="0" smtClean="0">
              <a:solidFill>
                <a:srgbClr val="0033CC"/>
              </a:solidFill>
            </a:endParaRPr>
          </a:p>
          <a:p>
            <a:pPr lvl="1"/>
            <a:r>
              <a:rPr lang="en-NZ" sz="1200" dirty="0" smtClean="0">
                <a:solidFill>
                  <a:srgbClr val="0033CC"/>
                </a:solidFill>
              </a:rPr>
              <a:t>API RP 65-2 Cementing &amp; Isolation &amp; Barriers</a:t>
            </a:r>
          </a:p>
          <a:p>
            <a:pPr marL="11516"/>
            <a:endParaRPr lang="en-NZ" sz="1200" dirty="0">
              <a:solidFill>
                <a:srgbClr val="0033CC"/>
              </a:solidFill>
              <a:latin typeface="Arial"/>
              <a:cs typeface="Arial"/>
            </a:endParaRPr>
          </a:p>
          <a:p>
            <a:pPr marL="11516"/>
            <a:endParaRPr lang="en-NZ" sz="816" dirty="0" smtClean="0">
              <a:solidFill>
                <a:srgbClr val="87888A"/>
              </a:solidFill>
              <a:latin typeface="Arial"/>
              <a:cs typeface="Arial"/>
            </a:endParaRPr>
          </a:p>
          <a:p>
            <a:pPr marL="11516"/>
            <a:endParaRPr lang="en-NZ" sz="816" dirty="0">
              <a:solidFill>
                <a:srgbClr val="87888A"/>
              </a:solidFill>
              <a:latin typeface="Arial"/>
              <a:cs typeface="Arial"/>
            </a:endParaRPr>
          </a:p>
          <a:p>
            <a:pPr marL="11516"/>
            <a:endParaRPr lang="en-NZ" sz="816" dirty="0" smtClean="0">
              <a:solidFill>
                <a:srgbClr val="87888A"/>
              </a:solidFill>
              <a:latin typeface="Arial"/>
              <a:cs typeface="Arial"/>
            </a:endParaRPr>
          </a:p>
          <a:p>
            <a:pPr marL="11516"/>
            <a:r>
              <a:rPr lang="en-NZ" sz="816" dirty="0" smtClean="0">
                <a:solidFill>
                  <a:srgbClr val="87888A"/>
                </a:solidFill>
                <a:latin typeface="Arial"/>
                <a:cs typeface="Arial"/>
              </a:rPr>
              <a:t>*  Sean Rush was a member of the IBA working group that reviewed the </a:t>
            </a:r>
            <a:r>
              <a:rPr lang="en-NZ" sz="816" dirty="0" err="1" smtClean="0">
                <a:solidFill>
                  <a:srgbClr val="87888A"/>
                </a:solidFill>
                <a:latin typeface="Arial"/>
                <a:cs typeface="Arial"/>
              </a:rPr>
              <a:t>GoM</a:t>
            </a:r>
            <a:r>
              <a:rPr lang="en-NZ" sz="816" dirty="0" smtClean="0">
                <a:solidFill>
                  <a:srgbClr val="87888A"/>
                </a:solidFill>
                <a:latin typeface="Arial"/>
                <a:cs typeface="Arial"/>
              </a:rPr>
              <a:t> regulatory regime and provided submissions to the EU on regulatory improvements</a:t>
            </a:r>
            <a:r>
              <a:rPr sz="816" dirty="0" smtClean="0">
                <a:solidFill>
                  <a:srgbClr val="87888A"/>
                </a:solidFill>
                <a:latin typeface="Arial"/>
                <a:cs typeface="Arial"/>
              </a:rPr>
              <a:t>.</a:t>
            </a:r>
            <a:endParaRPr sz="816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00379" y="1896934"/>
            <a:ext cx="6304750" cy="41654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4294967295"/>
          </p:nvPr>
        </p:nvSpPr>
        <p:spPr>
          <a:xfrm>
            <a:off x="10603150" y="6571372"/>
            <a:ext cx="199809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9617"/>
            <a:fld id="{81D60167-4931-47E6-BA6A-407CBD079E47}" type="slidenum">
              <a:rPr dirty="0"/>
              <a:pPr marL="99617"/>
              <a:t>9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9686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sz="2000" b="1" dirty="0" smtClean="0">
                <a:solidFill>
                  <a:srgbClr val="0033CC"/>
                </a:solidFill>
              </a:rPr>
              <a:t>Responding to Spills</a:t>
            </a:r>
            <a:endParaRPr lang="en-NZ" sz="2000" b="1" dirty="0">
              <a:solidFill>
                <a:srgbClr val="0033CC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34951" y="2040778"/>
            <a:ext cx="3950427" cy="4351338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838200" y="1825624"/>
            <a:ext cx="6365021" cy="50323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NZ" sz="1400" b="1" dirty="0" smtClean="0">
                <a:solidFill>
                  <a:srgbClr val="0033CC"/>
                </a:solidFill>
              </a:rPr>
              <a:t>Government</a:t>
            </a:r>
          </a:p>
          <a:p>
            <a:r>
              <a:rPr lang="en-NZ" sz="1400" dirty="0" smtClean="0">
                <a:solidFill>
                  <a:srgbClr val="0033CC"/>
                </a:solidFill>
              </a:rPr>
              <a:t>Maritime NZ has detailed and up to date Oil Spill Response plans</a:t>
            </a:r>
          </a:p>
          <a:p>
            <a:r>
              <a:rPr lang="en-NZ" sz="1400" dirty="0" smtClean="0">
                <a:solidFill>
                  <a:srgbClr val="0033CC"/>
                </a:solidFill>
              </a:rPr>
              <a:t>Able to call upon  international capability</a:t>
            </a:r>
          </a:p>
          <a:p>
            <a:pPr lvl="1"/>
            <a:r>
              <a:rPr lang="en-NZ" sz="1200" dirty="0" smtClean="0">
                <a:solidFill>
                  <a:srgbClr val="0033CC"/>
                </a:solidFill>
              </a:rPr>
              <a:t>Oil Spill Response Limited - a global </a:t>
            </a:r>
            <a:r>
              <a:rPr lang="en-NZ" sz="1200" dirty="0">
                <a:solidFill>
                  <a:srgbClr val="0033CC"/>
                </a:solidFill>
              </a:rPr>
              <a:t>response capability incl. capping devices designed for </a:t>
            </a:r>
            <a:r>
              <a:rPr lang="en-NZ" sz="1200" dirty="0" smtClean="0">
                <a:solidFill>
                  <a:srgbClr val="0033CC"/>
                </a:solidFill>
              </a:rPr>
              <a:t>deep-water</a:t>
            </a:r>
          </a:p>
          <a:p>
            <a:pPr lvl="1"/>
            <a:r>
              <a:rPr lang="en-NZ" sz="1200" dirty="0" smtClean="0">
                <a:solidFill>
                  <a:srgbClr val="0033CC"/>
                </a:solidFill>
              </a:rPr>
              <a:t>Australian Marine Oil Spill Centre – centre for Australian spill response capability</a:t>
            </a:r>
          </a:p>
          <a:p>
            <a:r>
              <a:rPr lang="en-NZ" sz="1400" dirty="0" smtClean="0">
                <a:solidFill>
                  <a:srgbClr val="0033CC"/>
                </a:solidFill>
              </a:rPr>
              <a:t>All costs payable by the oil company</a:t>
            </a:r>
          </a:p>
          <a:p>
            <a:endParaRPr lang="en-NZ" sz="1400" dirty="0">
              <a:solidFill>
                <a:srgbClr val="0033CC"/>
              </a:solidFill>
            </a:endParaRPr>
          </a:p>
          <a:p>
            <a:pPr marL="0" indent="0">
              <a:buNone/>
            </a:pPr>
            <a:r>
              <a:rPr lang="en-NZ" sz="1400" b="1" dirty="0" smtClean="0">
                <a:solidFill>
                  <a:srgbClr val="0033CC"/>
                </a:solidFill>
              </a:rPr>
              <a:t>Industry</a:t>
            </a:r>
          </a:p>
          <a:p>
            <a:r>
              <a:rPr lang="en-NZ" sz="1400" dirty="0" smtClean="0">
                <a:solidFill>
                  <a:srgbClr val="0033CC"/>
                </a:solidFill>
              </a:rPr>
              <a:t>New standards</a:t>
            </a:r>
          </a:p>
          <a:p>
            <a:r>
              <a:rPr lang="en-NZ" sz="1400" dirty="0" smtClean="0">
                <a:solidFill>
                  <a:srgbClr val="0033CC"/>
                </a:solidFill>
              </a:rPr>
              <a:t>Built and tested 4 capping devices that are located globally and available</a:t>
            </a:r>
          </a:p>
          <a:p>
            <a:r>
              <a:rPr lang="en-NZ" sz="1400" dirty="0" smtClean="0">
                <a:solidFill>
                  <a:srgbClr val="0033CC"/>
                </a:solidFill>
              </a:rPr>
              <a:t>Consortium (incl. Chevron and Statoil) invested US$1 billion in research and development for </a:t>
            </a:r>
            <a:r>
              <a:rPr lang="en-NZ" sz="1400" dirty="0" err="1" smtClean="0">
                <a:solidFill>
                  <a:srgbClr val="0033CC"/>
                </a:solidFill>
              </a:rPr>
              <a:t>GoM</a:t>
            </a:r>
            <a:r>
              <a:rPr lang="en-NZ" sz="1400" dirty="0" smtClean="0">
                <a:solidFill>
                  <a:srgbClr val="0033CC"/>
                </a:solidFill>
              </a:rPr>
              <a:t> alone</a:t>
            </a:r>
          </a:p>
          <a:p>
            <a:endParaRPr lang="en-NZ" sz="1400" dirty="0" smtClean="0">
              <a:solidFill>
                <a:srgbClr val="0033CC"/>
              </a:solidFill>
            </a:endParaRPr>
          </a:p>
          <a:p>
            <a:endParaRPr lang="en-NZ" sz="1400" dirty="0">
              <a:solidFill>
                <a:srgbClr val="0033CC"/>
              </a:solidFill>
            </a:endParaRPr>
          </a:p>
          <a:p>
            <a:pPr lvl="1"/>
            <a:endParaRPr lang="en-NZ" sz="1000" dirty="0" smtClean="0">
              <a:solidFill>
                <a:srgbClr val="0033C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090210" y="6392116"/>
            <a:ext cx="1491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 smtClean="0">
                <a:solidFill>
                  <a:srgbClr val="0033CC"/>
                </a:solidFill>
              </a:rPr>
              <a:t>Capping Stack</a:t>
            </a:r>
            <a:endParaRPr lang="en-NZ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91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4998"/>
          </a:xfrm>
        </p:spPr>
        <p:txBody>
          <a:bodyPr>
            <a:normAutofit fontScale="90000"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en-NZ" sz="2000" b="1" dirty="0" smtClean="0">
                <a:solidFill>
                  <a:srgbClr val="0033CC"/>
                </a:solidFill>
              </a:rPr>
              <a:t>How do 21</a:t>
            </a:r>
            <a:r>
              <a:rPr lang="en-NZ" sz="2000" b="1" baseline="30000" dirty="0" smtClean="0">
                <a:solidFill>
                  <a:srgbClr val="0033CC"/>
                </a:solidFill>
              </a:rPr>
              <a:t>st</a:t>
            </a:r>
            <a:r>
              <a:rPr lang="en-NZ" sz="2000" b="1" dirty="0" smtClean="0">
                <a:solidFill>
                  <a:srgbClr val="0033CC"/>
                </a:solidFill>
              </a:rPr>
              <a:t> Century Oil Companies Think?</a:t>
            </a:r>
            <a:br>
              <a:rPr lang="en-NZ" sz="2000" b="1" dirty="0" smtClean="0">
                <a:solidFill>
                  <a:srgbClr val="0033CC"/>
                </a:solidFill>
              </a:rPr>
            </a:br>
            <a:r>
              <a:rPr lang="en-NZ" sz="1400" dirty="0" smtClean="0">
                <a:solidFill>
                  <a:srgbClr val="0033CC"/>
                </a:solidFill>
              </a:rPr>
              <a:t> </a:t>
            </a:r>
            <a:r>
              <a:rPr lang="en-NZ" sz="2000" dirty="0" smtClean="0">
                <a:solidFill>
                  <a:srgbClr val="0033CC"/>
                </a:solidFill>
              </a:rPr>
              <a:t>‘doing good is good business’</a:t>
            </a:r>
            <a:r>
              <a:rPr lang="en-NZ" sz="1400" dirty="0" smtClean="0">
                <a:solidFill>
                  <a:srgbClr val="0033CC"/>
                </a:solidFill>
              </a:rPr>
              <a:t/>
            </a:r>
            <a:br>
              <a:rPr lang="en-NZ" sz="1400" dirty="0" smtClean="0">
                <a:solidFill>
                  <a:srgbClr val="0033CC"/>
                </a:solidFill>
              </a:rPr>
            </a:br>
            <a:endParaRPr lang="en-NZ" sz="2000" b="1" dirty="0">
              <a:solidFill>
                <a:srgbClr val="00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582798" cy="4351338"/>
          </a:xfrm>
        </p:spPr>
        <p:txBody>
          <a:bodyPr>
            <a:normAutofit fontScale="92500" lnSpcReduction="10000"/>
          </a:bodyPr>
          <a:lstStyle/>
          <a:p>
            <a:pPr marL="228600" lvl="1">
              <a:spcBef>
                <a:spcPts val="1000"/>
              </a:spcBef>
            </a:pPr>
            <a:r>
              <a:rPr lang="en-NZ" sz="1400" dirty="0">
                <a:solidFill>
                  <a:srgbClr val="0033CC"/>
                </a:solidFill>
              </a:rPr>
              <a:t>Social and other media is very important for reputation </a:t>
            </a:r>
          </a:p>
          <a:p>
            <a:r>
              <a:rPr lang="en-NZ" sz="1400" dirty="0" smtClean="0">
                <a:solidFill>
                  <a:srgbClr val="0033CC"/>
                </a:solidFill>
              </a:rPr>
              <a:t>Corporate value</a:t>
            </a:r>
            <a:r>
              <a:rPr lang="en-NZ" sz="1400" dirty="0">
                <a:solidFill>
                  <a:srgbClr val="0033CC"/>
                </a:solidFill>
              </a:rPr>
              <a:t> </a:t>
            </a:r>
            <a:r>
              <a:rPr lang="en-NZ" sz="1400" dirty="0" smtClean="0">
                <a:solidFill>
                  <a:srgbClr val="0033CC"/>
                </a:solidFill>
              </a:rPr>
              <a:t>measured by share price – </a:t>
            </a:r>
            <a:r>
              <a:rPr lang="en-NZ" sz="1400" dirty="0">
                <a:solidFill>
                  <a:srgbClr val="0033CC"/>
                </a:solidFill>
              </a:rPr>
              <a:t> </a:t>
            </a:r>
            <a:r>
              <a:rPr lang="en-NZ" sz="1400" dirty="0" smtClean="0">
                <a:solidFill>
                  <a:srgbClr val="0033CC"/>
                </a:solidFill>
              </a:rPr>
              <a:t>1p/BP share </a:t>
            </a:r>
            <a:r>
              <a:rPr lang="en-NZ" sz="1400" dirty="0">
                <a:solidFill>
                  <a:srgbClr val="0033CC"/>
                </a:solidFill>
              </a:rPr>
              <a:t>= </a:t>
            </a:r>
            <a:r>
              <a:rPr lang="en-NZ" sz="1400" dirty="0" smtClean="0">
                <a:solidFill>
                  <a:srgbClr val="0033CC"/>
                </a:solidFill>
              </a:rPr>
              <a:t>~NZ$365 million</a:t>
            </a:r>
          </a:p>
          <a:p>
            <a:pPr marL="228600" lvl="1">
              <a:spcBef>
                <a:spcPts val="1000"/>
              </a:spcBef>
            </a:pPr>
            <a:r>
              <a:rPr lang="en-NZ" sz="1400" dirty="0" smtClean="0">
                <a:solidFill>
                  <a:srgbClr val="0033CC"/>
                </a:solidFill>
              </a:rPr>
              <a:t>New Breed of ‘ethical’ investors mean that share value is influenced by </a:t>
            </a:r>
            <a:r>
              <a:rPr lang="en-NZ" sz="1400" dirty="0">
                <a:solidFill>
                  <a:srgbClr val="0033CC"/>
                </a:solidFill>
              </a:rPr>
              <a:t>Business </a:t>
            </a:r>
            <a:r>
              <a:rPr lang="en-NZ" sz="1400" dirty="0" smtClean="0">
                <a:solidFill>
                  <a:srgbClr val="0033CC"/>
                </a:solidFill>
              </a:rPr>
              <a:t>ethics</a:t>
            </a:r>
          </a:p>
          <a:p>
            <a:pPr marL="228600" lvl="1">
              <a:spcBef>
                <a:spcPts val="1000"/>
              </a:spcBef>
            </a:pPr>
            <a:r>
              <a:rPr lang="en-NZ" sz="1400" dirty="0" smtClean="0">
                <a:solidFill>
                  <a:srgbClr val="0033CC"/>
                </a:solidFill>
              </a:rPr>
              <a:t>‘Corporate Social Responsibility’ teams have significant budgets to spend</a:t>
            </a:r>
          </a:p>
          <a:p>
            <a:pPr lvl="1"/>
            <a:r>
              <a:rPr lang="en-NZ" sz="1400" dirty="0" smtClean="0">
                <a:solidFill>
                  <a:srgbClr val="0033CC"/>
                </a:solidFill>
              </a:rPr>
              <a:t>Community projects</a:t>
            </a:r>
          </a:p>
          <a:p>
            <a:pPr lvl="1"/>
            <a:r>
              <a:rPr lang="en-NZ" sz="1400" dirty="0" smtClean="0">
                <a:solidFill>
                  <a:srgbClr val="0033CC"/>
                </a:solidFill>
              </a:rPr>
              <a:t>Ethical operations</a:t>
            </a:r>
          </a:p>
          <a:p>
            <a:pPr lvl="1"/>
            <a:r>
              <a:rPr lang="en-NZ" sz="1400" dirty="0" smtClean="0">
                <a:solidFill>
                  <a:srgbClr val="0033CC"/>
                </a:solidFill>
              </a:rPr>
              <a:t>Doing the ‘right’ thing even if not required by local Government</a:t>
            </a:r>
          </a:p>
          <a:p>
            <a:pPr lvl="1"/>
            <a:endParaRPr lang="en-NZ" sz="1400" dirty="0" smtClean="0">
              <a:solidFill>
                <a:srgbClr val="0033CC"/>
              </a:solidFill>
            </a:endParaRPr>
          </a:p>
          <a:p>
            <a:pPr marL="457200" lvl="1" indent="0" algn="ctr">
              <a:buNone/>
            </a:pPr>
            <a:r>
              <a:rPr lang="en-NZ" dirty="0" smtClean="0">
                <a:solidFill>
                  <a:srgbClr val="0033CC"/>
                </a:solidFill>
              </a:rPr>
              <a:t>The market demands that Oil Companies ‘Care’</a:t>
            </a:r>
          </a:p>
          <a:p>
            <a:pPr marL="0" indent="0" algn="just">
              <a:buNone/>
            </a:pPr>
            <a:endParaRPr lang="en-NZ" dirty="0">
              <a:solidFill>
                <a:srgbClr val="0033CC"/>
              </a:solidFill>
            </a:endParaRPr>
          </a:p>
          <a:p>
            <a:pPr marL="0" indent="0" algn="ctr">
              <a:buNone/>
            </a:pPr>
            <a:r>
              <a:rPr lang="en-NZ" u="sng" dirty="0" smtClean="0">
                <a:solidFill>
                  <a:srgbClr val="0033CC"/>
                </a:solidFill>
              </a:rPr>
              <a:t>Oil People Care</a:t>
            </a:r>
            <a:endParaRPr lang="en-NZ" u="sng" dirty="0">
              <a:solidFill>
                <a:srgbClr val="0033CC"/>
              </a:solidFill>
            </a:endParaRPr>
          </a:p>
          <a:p>
            <a:pPr marL="0" indent="0" algn="just">
              <a:buNone/>
            </a:pPr>
            <a:endParaRPr lang="en-NZ" dirty="0" smtClean="0">
              <a:solidFill>
                <a:srgbClr val="0033CC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123" y="400275"/>
            <a:ext cx="936305" cy="7798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141" y="1825625"/>
            <a:ext cx="1306212" cy="12722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141" y="3188500"/>
            <a:ext cx="1438275" cy="12274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141" y="4639834"/>
            <a:ext cx="1438275" cy="14382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81496" y="1825625"/>
            <a:ext cx="5782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 smtClean="0">
                <a:solidFill>
                  <a:srgbClr val="0033CC"/>
                </a:solidFill>
              </a:rPr>
              <a:t>US$275 mm invested in social responsibility projects in 2013</a:t>
            </a:r>
            <a:endParaRPr lang="en-NZ" dirty="0">
              <a:solidFill>
                <a:srgbClr val="0033CC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14302" y="4639834"/>
            <a:ext cx="5834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 smtClean="0">
                <a:solidFill>
                  <a:srgbClr val="0033CC"/>
                </a:solidFill>
              </a:rPr>
              <a:t>US$159 mm invested in </a:t>
            </a:r>
            <a:r>
              <a:rPr lang="en-NZ" dirty="0">
                <a:solidFill>
                  <a:srgbClr val="0033CC"/>
                </a:solidFill>
              </a:rPr>
              <a:t>social responsibility projects in </a:t>
            </a:r>
            <a:r>
              <a:rPr lang="en-NZ" dirty="0" smtClean="0">
                <a:solidFill>
                  <a:srgbClr val="0033CC"/>
                </a:solidFill>
              </a:rPr>
              <a:t>2013</a:t>
            </a:r>
            <a:endParaRPr lang="en-NZ" dirty="0">
              <a:solidFill>
                <a:srgbClr val="0033CC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81496" y="3235054"/>
            <a:ext cx="5717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 smtClean="0">
                <a:solidFill>
                  <a:srgbClr val="0033CC"/>
                </a:solidFill>
              </a:rPr>
              <a:t>US$40 mm invested in </a:t>
            </a:r>
            <a:r>
              <a:rPr lang="en-NZ" dirty="0">
                <a:solidFill>
                  <a:srgbClr val="0033CC"/>
                </a:solidFill>
              </a:rPr>
              <a:t>social responsibility projects in </a:t>
            </a:r>
            <a:r>
              <a:rPr lang="en-NZ" dirty="0" smtClean="0">
                <a:solidFill>
                  <a:srgbClr val="0033CC"/>
                </a:solidFill>
              </a:rPr>
              <a:t>2013</a:t>
            </a:r>
            <a:endParaRPr lang="en-NZ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134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4998"/>
          </a:xfrm>
        </p:spPr>
        <p:txBody>
          <a:bodyPr>
            <a:normAutofit/>
          </a:bodyPr>
          <a:lstStyle/>
          <a:p>
            <a:pPr lvl="1" algn="ctr" rtl="0">
              <a:lnSpc>
                <a:spcPct val="90000"/>
              </a:lnSpc>
              <a:spcBef>
                <a:spcPct val="0"/>
              </a:spcBef>
            </a:pPr>
            <a:r>
              <a:rPr lang="en-NZ" sz="2000" b="1" dirty="0" smtClean="0">
                <a:solidFill>
                  <a:srgbClr val="0033CC"/>
                </a:solidFill>
              </a:rPr>
              <a:t>Why would an Oil company engage with Iwi?</a:t>
            </a:r>
            <a:r>
              <a:rPr lang="en-NZ" sz="1500" b="1" dirty="0" smtClean="0">
                <a:solidFill>
                  <a:srgbClr val="0033CC"/>
                </a:solidFill>
              </a:rPr>
              <a:t/>
            </a:r>
            <a:br>
              <a:rPr lang="en-NZ" sz="1500" b="1" dirty="0" smtClean="0">
                <a:solidFill>
                  <a:srgbClr val="0033CC"/>
                </a:solidFill>
              </a:rPr>
            </a:br>
            <a:endParaRPr lang="en-NZ" sz="2000" b="1" dirty="0">
              <a:solidFill>
                <a:srgbClr val="0033CC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7584" y="1288519"/>
            <a:ext cx="4499919" cy="52522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1500" dirty="0" smtClean="0">
                <a:solidFill>
                  <a:srgbClr val="0033CC"/>
                </a:solidFill>
              </a:rPr>
              <a:t>Iwi can be a powerful partner for Oil companies to advance their operations safely</a:t>
            </a:r>
          </a:p>
          <a:p>
            <a:pPr marL="0" lvl="1" indent="0">
              <a:spcBef>
                <a:spcPts val="1000"/>
              </a:spcBef>
              <a:buNone/>
            </a:pPr>
            <a:r>
              <a:rPr lang="en-NZ" sz="1500" dirty="0">
                <a:solidFill>
                  <a:srgbClr val="0033CC"/>
                </a:solidFill>
              </a:rPr>
              <a:t>Partnership with Iwi would be a significant </a:t>
            </a:r>
            <a:r>
              <a:rPr lang="en-NZ" sz="1500" dirty="0" smtClean="0">
                <a:solidFill>
                  <a:srgbClr val="0033CC"/>
                </a:solidFill>
              </a:rPr>
              <a:t>step for an Oil company’s Corporate </a:t>
            </a:r>
            <a:r>
              <a:rPr lang="en-NZ" sz="1500" dirty="0">
                <a:solidFill>
                  <a:srgbClr val="0033CC"/>
                </a:solidFill>
              </a:rPr>
              <a:t>Social Responsibility </a:t>
            </a:r>
            <a:r>
              <a:rPr lang="en-NZ" sz="1500" dirty="0" smtClean="0">
                <a:solidFill>
                  <a:srgbClr val="0033CC"/>
                </a:solidFill>
              </a:rPr>
              <a:t>team</a:t>
            </a:r>
          </a:p>
          <a:p>
            <a:pPr marL="0" indent="0">
              <a:buNone/>
            </a:pPr>
            <a:r>
              <a:rPr lang="en-NZ" sz="1500" b="1" u="sng" dirty="0" smtClean="0">
                <a:solidFill>
                  <a:srgbClr val="0033CC"/>
                </a:solidFill>
              </a:rPr>
              <a:t>It’s simply good business</a:t>
            </a:r>
          </a:p>
          <a:p>
            <a:pPr lvl="1"/>
            <a:r>
              <a:rPr lang="en-NZ" sz="1500" dirty="0" smtClean="0">
                <a:solidFill>
                  <a:srgbClr val="0033CC"/>
                </a:solidFill>
              </a:rPr>
              <a:t>Iwi provide a robust sounding board for environmental management</a:t>
            </a:r>
            <a:endParaRPr lang="en-NZ" sz="1500" dirty="0">
              <a:solidFill>
                <a:srgbClr val="0033CC"/>
              </a:solidFill>
            </a:endParaRPr>
          </a:p>
          <a:p>
            <a:pPr lvl="1"/>
            <a:r>
              <a:rPr lang="en-NZ" sz="1500" dirty="0" smtClean="0">
                <a:solidFill>
                  <a:srgbClr val="0033CC"/>
                </a:solidFill>
              </a:rPr>
              <a:t>Iwi provide in </a:t>
            </a:r>
            <a:r>
              <a:rPr lang="en-NZ" sz="1500" dirty="0">
                <a:solidFill>
                  <a:srgbClr val="0033CC"/>
                </a:solidFill>
              </a:rPr>
              <a:t>country knowledge and deep understanding of the operating </a:t>
            </a:r>
            <a:r>
              <a:rPr lang="en-NZ" sz="1500" dirty="0" smtClean="0">
                <a:solidFill>
                  <a:srgbClr val="0033CC"/>
                </a:solidFill>
              </a:rPr>
              <a:t>environments</a:t>
            </a:r>
          </a:p>
          <a:p>
            <a:pPr lvl="1"/>
            <a:r>
              <a:rPr lang="en-NZ" sz="1500" dirty="0" smtClean="0">
                <a:solidFill>
                  <a:srgbClr val="0033CC"/>
                </a:solidFill>
              </a:rPr>
              <a:t>Iwi are commercially astute and can contribute to business decisions that have local implications</a:t>
            </a:r>
          </a:p>
          <a:p>
            <a:pPr lvl="1"/>
            <a:r>
              <a:rPr lang="en-NZ" sz="1500" dirty="0" smtClean="0">
                <a:solidFill>
                  <a:srgbClr val="0033CC"/>
                </a:solidFill>
              </a:rPr>
              <a:t>Building long term local relationships is vital to support a sustainable NZ business</a:t>
            </a:r>
            <a:endParaRPr lang="en-NZ" sz="1500" dirty="0">
              <a:solidFill>
                <a:srgbClr val="0033CC"/>
              </a:solidFill>
            </a:endParaRPr>
          </a:p>
          <a:p>
            <a:pPr marL="457200" lvl="1" indent="0">
              <a:buNone/>
            </a:pPr>
            <a:endParaRPr lang="en-NZ" sz="1200" dirty="0">
              <a:solidFill>
                <a:srgbClr val="0033CC"/>
              </a:solidFill>
            </a:endParaRPr>
          </a:p>
          <a:p>
            <a:pPr marL="457200" lvl="1" indent="0">
              <a:buNone/>
            </a:pPr>
            <a:endParaRPr lang="en-NZ" sz="1200" dirty="0">
              <a:solidFill>
                <a:srgbClr val="0033CC"/>
              </a:solidFill>
            </a:endParaRPr>
          </a:p>
          <a:p>
            <a:pPr lvl="1"/>
            <a:endParaRPr lang="en-NZ" sz="1200" dirty="0">
              <a:solidFill>
                <a:srgbClr val="0033CC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123" y="400275"/>
            <a:ext cx="936305" cy="77984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860" y="1288519"/>
            <a:ext cx="1538006" cy="1439509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860" y="3418702"/>
            <a:ext cx="1538006" cy="1444567"/>
          </a:xfrm>
          <a:prstGeom prst="rect">
            <a:avLst/>
          </a:prstGeom>
          <a:ln>
            <a:solidFill>
              <a:schemeClr val="accent4"/>
            </a:solidFill>
          </a:ln>
        </p:spPr>
      </p:pic>
      <p:sp>
        <p:nvSpPr>
          <p:cNvPr id="11" name="Down Arrow 10"/>
          <p:cNvSpPr/>
          <p:nvPr/>
        </p:nvSpPr>
        <p:spPr>
          <a:xfrm>
            <a:off x="8072547" y="2728028"/>
            <a:ext cx="484632" cy="690674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2" name="Action Button: Help 11">
            <a:hlinkClick r:id="" action="ppaction://noaction" highlightClick="1"/>
          </p:cNvPr>
          <p:cNvSpPr/>
          <p:nvPr/>
        </p:nvSpPr>
        <p:spPr>
          <a:xfrm>
            <a:off x="5612130" y="2620936"/>
            <a:ext cx="1042416" cy="1042416"/>
          </a:xfrm>
          <a:prstGeom prst="actionButtonHelp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5255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4998"/>
          </a:xfrm>
        </p:spPr>
        <p:txBody>
          <a:bodyPr>
            <a:normAutofit/>
          </a:bodyPr>
          <a:lstStyle/>
          <a:p>
            <a:pPr algn="ctr"/>
            <a:r>
              <a:rPr lang="en-NZ" sz="2000" b="1" dirty="0">
                <a:solidFill>
                  <a:srgbClr val="0033CC"/>
                </a:solidFill>
                <a:latin typeface="+mn-lt"/>
              </a:rPr>
              <a:t>Why would Iwi engage with an Oil Company?</a:t>
            </a:r>
            <a:r>
              <a:rPr lang="en-NZ" sz="2000" b="1" dirty="0">
                <a:solidFill>
                  <a:srgbClr val="0033CC"/>
                </a:solidFill>
              </a:rPr>
              <a:t/>
            </a:r>
            <a:br>
              <a:rPr lang="en-NZ" sz="2000" b="1" dirty="0">
                <a:solidFill>
                  <a:srgbClr val="0033CC"/>
                </a:solidFill>
              </a:rPr>
            </a:br>
            <a:endParaRPr lang="en-NZ" sz="2000" b="1" dirty="0">
              <a:solidFill>
                <a:srgbClr val="0033CC"/>
              </a:solidFill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123" y="400275"/>
            <a:ext cx="936305" cy="779848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708455" y="1304995"/>
            <a:ext cx="5189141" cy="5252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NZ" sz="1500" dirty="0" smtClean="0">
              <a:solidFill>
                <a:srgbClr val="0033CC"/>
              </a:solidFill>
            </a:endParaRPr>
          </a:p>
          <a:p>
            <a:pPr marL="0" indent="0">
              <a:buNone/>
            </a:pPr>
            <a:r>
              <a:rPr lang="en-NZ" sz="1500" b="1" u="sng" dirty="0" smtClean="0">
                <a:solidFill>
                  <a:srgbClr val="0033CC"/>
                </a:solidFill>
              </a:rPr>
              <a:t>Protection of rohe </a:t>
            </a:r>
            <a:r>
              <a:rPr lang="en-NZ" sz="1500" dirty="0" smtClean="0">
                <a:solidFill>
                  <a:srgbClr val="0033CC"/>
                </a:solidFill>
              </a:rPr>
              <a:t>– Iwi are the only ones who can advise on their rohe</a:t>
            </a:r>
          </a:p>
          <a:p>
            <a:pPr marL="0" indent="0">
              <a:buNone/>
            </a:pPr>
            <a:endParaRPr lang="en-NZ" sz="1500" dirty="0">
              <a:solidFill>
                <a:srgbClr val="0033CC"/>
              </a:solidFill>
            </a:endParaRPr>
          </a:p>
          <a:p>
            <a:pPr marL="0" indent="0">
              <a:buNone/>
            </a:pPr>
            <a:r>
              <a:rPr lang="en-NZ" sz="1500" dirty="0" smtClean="0">
                <a:solidFill>
                  <a:srgbClr val="0033CC"/>
                </a:solidFill>
              </a:rPr>
              <a:t>Oil Companies (like Sealord) are free to deliver economic and other benefits that are not open to Government</a:t>
            </a:r>
          </a:p>
          <a:p>
            <a:pPr lvl="1"/>
            <a:r>
              <a:rPr lang="en-NZ" sz="1500" dirty="0">
                <a:solidFill>
                  <a:srgbClr val="0033CC"/>
                </a:solidFill>
              </a:rPr>
              <a:t>Oil companies will always be needed regardless of whether the Crown or Iwi own the resource</a:t>
            </a:r>
          </a:p>
          <a:p>
            <a:pPr lvl="1"/>
            <a:r>
              <a:rPr lang="en-NZ" sz="1500" dirty="0" smtClean="0">
                <a:solidFill>
                  <a:srgbClr val="0033CC"/>
                </a:solidFill>
              </a:rPr>
              <a:t>free to allocate their share of revenues</a:t>
            </a:r>
          </a:p>
          <a:p>
            <a:pPr lvl="1"/>
            <a:r>
              <a:rPr lang="en-NZ" sz="1500" dirty="0" smtClean="0">
                <a:solidFill>
                  <a:srgbClr val="0033CC"/>
                </a:solidFill>
              </a:rPr>
              <a:t>can agree employment, sponsorship and knowledge share</a:t>
            </a:r>
          </a:p>
          <a:p>
            <a:pPr lvl="1"/>
            <a:r>
              <a:rPr lang="en-NZ" sz="1500" dirty="0" smtClean="0">
                <a:solidFill>
                  <a:srgbClr val="0033CC"/>
                </a:solidFill>
              </a:rPr>
              <a:t>may partner under a JV</a:t>
            </a:r>
          </a:p>
          <a:p>
            <a:pPr marL="0" indent="0">
              <a:buNone/>
            </a:pPr>
            <a:r>
              <a:rPr lang="en-NZ" sz="1500" dirty="0" smtClean="0">
                <a:solidFill>
                  <a:srgbClr val="0033CC"/>
                </a:solidFill>
              </a:rPr>
              <a:t>Iwi collaboration with Oil Companies may deliver benefits similar to those claimed under the Treaty faster and be more fit for purpose</a:t>
            </a:r>
          </a:p>
          <a:p>
            <a:pPr lvl="1"/>
            <a:endParaRPr lang="en-NZ" sz="1200" dirty="0" smtClean="0">
              <a:solidFill>
                <a:srgbClr val="0033CC"/>
              </a:solidFill>
            </a:endParaRPr>
          </a:p>
          <a:p>
            <a:pPr lvl="1"/>
            <a:endParaRPr lang="en-NZ" sz="1200" dirty="0" smtClean="0">
              <a:solidFill>
                <a:srgbClr val="0033CC"/>
              </a:solidFill>
            </a:endParaRPr>
          </a:p>
          <a:p>
            <a:pPr lvl="1"/>
            <a:endParaRPr lang="en-NZ" sz="1200" dirty="0">
              <a:solidFill>
                <a:srgbClr val="0033CC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813" y="4550966"/>
            <a:ext cx="1538006" cy="1439509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2682" y="2373789"/>
            <a:ext cx="1538006" cy="1444567"/>
          </a:xfrm>
          <a:prstGeom prst="rect">
            <a:avLst/>
          </a:prstGeom>
          <a:ln>
            <a:solidFill>
              <a:schemeClr val="accent4"/>
            </a:solidFill>
          </a:ln>
        </p:spPr>
      </p:pic>
      <p:sp>
        <p:nvSpPr>
          <p:cNvPr id="10" name="Down Arrow 9"/>
          <p:cNvSpPr/>
          <p:nvPr/>
        </p:nvSpPr>
        <p:spPr>
          <a:xfrm>
            <a:off x="9209369" y="3839324"/>
            <a:ext cx="484632" cy="690674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1" name="Action Button: Help 10">
            <a:hlinkClick r:id="" action="ppaction://noaction" highlightClick="1"/>
          </p:cNvPr>
          <p:cNvSpPr/>
          <p:nvPr/>
        </p:nvSpPr>
        <p:spPr>
          <a:xfrm>
            <a:off x="6801496" y="3663453"/>
            <a:ext cx="1042416" cy="1042416"/>
          </a:xfrm>
          <a:prstGeom prst="actionButtonHelp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9906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b="1" dirty="0" smtClean="0">
                <a:solidFill>
                  <a:srgbClr val="0033CC"/>
                </a:solidFill>
              </a:rPr>
              <a:t>Next?</a:t>
            </a:r>
            <a:endParaRPr lang="en-NZ" b="1" dirty="0">
              <a:solidFill>
                <a:srgbClr val="0033CC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123" y="400275"/>
            <a:ext cx="936305" cy="779848"/>
          </a:xfrm>
          <a:prstGeom prst="rect">
            <a:avLst/>
          </a:prstGeom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NZ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NZ"/>
          </a:p>
        </p:txBody>
      </p:sp>
      <p:sp>
        <p:nvSpPr>
          <p:cNvPr id="3" name="Rectangle 2"/>
          <p:cNvSpPr/>
          <p:nvPr/>
        </p:nvSpPr>
        <p:spPr>
          <a:xfrm>
            <a:off x="1686750" y="1676144"/>
            <a:ext cx="868268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NZ" b="1" dirty="0" smtClean="0">
                <a:solidFill>
                  <a:srgbClr val="0033C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Until exploration/appraisal are complete the risks and benefits of a petroleum industry will not be fully known.  This will take several years, maybe decades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NZ" b="1" dirty="0" smtClean="0">
              <a:solidFill>
                <a:srgbClr val="0033CC"/>
              </a:solidFill>
              <a:latin typeface="Calibri" panose="020F050202020403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NZ" b="1" dirty="0" smtClean="0">
                <a:solidFill>
                  <a:srgbClr val="0033C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Meantime, be vigilant and keep an open mind: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b="1" dirty="0">
                <a:solidFill>
                  <a:srgbClr val="0033C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If the risks </a:t>
            </a:r>
            <a:r>
              <a:rPr lang="en-NZ" b="1">
                <a:solidFill>
                  <a:srgbClr val="0033C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prove </a:t>
            </a:r>
            <a:r>
              <a:rPr lang="en-NZ" b="1" smtClean="0">
                <a:solidFill>
                  <a:srgbClr val="0033C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too </a:t>
            </a:r>
            <a:r>
              <a:rPr lang="en-NZ" b="1" dirty="0">
                <a:solidFill>
                  <a:srgbClr val="0033C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high then be sufficiently informed to advocate </a:t>
            </a:r>
            <a:r>
              <a:rPr lang="en-NZ" b="1" dirty="0" smtClean="0">
                <a:solidFill>
                  <a:srgbClr val="0033C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for a halt</a:t>
            </a:r>
            <a:endParaRPr lang="en-NZ" b="1" dirty="0">
              <a:solidFill>
                <a:srgbClr val="0033CC"/>
              </a:solidFill>
              <a:latin typeface="Calibri" panose="020F050202020403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b="1" dirty="0">
                <a:solidFill>
                  <a:srgbClr val="0033C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I</a:t>
            </a:r>
            <a:r>
              <a:rPr lang="en-NZ" b="1" dirty="0" smtClean="0">
                <a:solidFill>
                  <a:srgbClr val="0033C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f benefits become apparent then be ready to take advantage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NZ" b="1" dirty="0" smtClean="0">
              <a:latin typeface="Calibri" panose="020F050202020403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>
              <a:spcAft>
                <a:spcPts val="0"/>
              </a:spcAft>
            </a:pPr>
            <a:endParaRPr lang="en-NZ" b="1" dirty="0">
              <a:latin typeface="Calibri" panose="020F050202020403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0" y="3936342"/>
            <a:ext cx="294766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0"/>
              </a:spcAft>
            </a:pPr>
            <a:endParaRPr lang="en-NZ" b="1" dirty="0">
              <a:latin typeface="Calibri" panose="020F050202020403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NZ" b="1" dirty="0">
                <a:latin typeface="Calibri" panose="020F050202020403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E</a:t>
            </a:r>
            <a:r>
              <a:rPr lang="en-NZ" dirty="0">
                <a:latin typeface="Calibri" panose="020F050202020403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 </a:t>
            </a:r>
            <a:r>
              <a:rPr lang="en-NZ" dirty="0">
                <a:solidFill>
                  <a:srgbClr val="954F7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Helvetica" panose="020B0604020202020204" pitchFamily="34" charset="0"/>
                <a:hlinkClick r:id="rId4"/>
              </a:rPr>
              <a:t>seanrush@spindletop.co.nz</a:t>
            </a:r>
            <a:endParaRPr lang="en-NZ" dirty="0">
              <a:solidFill>
                <a:srgbClr val="954F72"/>
              </a:solidFill>
              <a:latin typeface="Calibri" panose="020F050202020403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>
              <a:spcAft>
                <a:spcPts val="0"/>
              </a:spcAft>
            </a:pPr>
            <a:endParaRPr lang="en-N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NZ" b="1" dirty="0">
                <a:latin typeface="Calibri" panose="020F050202020403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P</a:t>
            </a:r>
            <a:r>
              <a:rPr lang="en-NZ" dirty="0">
                <a:latin typeface="Calibri" panose="020F050202020403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 027 706 7360  </a:t>
            </a:r>
            <a:endParaRPr lang="en-N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NZ" b="1" dirty="0">
                <a:solidFill>
                  <a:srgbClr val="954F7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Helvetica" panose="020B0604020202020204" pitchFamily="34" charset="0"/>
                <a:hlinkClick r:id="rId5"/>
              </a:rPr>
              <a:t>www.spindletop.co.nz</a:t>
            </a:r>
            <a:endParaRPr lang="en-NZ" b="1" dirty="0">
              <a:solidFill>
                <a:srgbClr val="954F72"/>
              </a:solidFill>
              <a:latin typeface="Calibri" panose="020F050202020403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861" y="4261467"/>
            <a:ext cx="1665171" cy="11522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86548" y="4545180"/>
            <a:ext cx="20908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3200" b="1" dirty="0">
                <a:solidFill>
                  <a:srgbClr val="0033CC"/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1054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10716</TotalTime>
  <Words>1260</Words>
  <Application>Microsoft Office PowerPoint</Application>
  <PresentationFormat>Widescreen</PresentationFormat>
  <Paragraphs>199</Paragraphs>
  <Slides>14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Helvetica</vt:lpstr>
      <vt:lpstr>Times New Roman</vt:lpstr>
      <vt:lpstr>Office Theme</vt:lpstr>
      <vt:lpstr>The Petroleum Industry</vt:lpstr>
      <vt:lpstr>Overview</vt:lpstr>
      <vt:lpstr>About – Sean Rush</vt:lpstr>
      <vt:lpstr>The Phases of Exploration &amp; Production</vt:lpstr>
      <vt:lpstr>UK Oil &amp; Gas Industry – Fast Facts</vt:lpstr>
      <vt:lpstr>UK Oil &amp; Gas AND Fishing Industry – Fast Facts</vt:lpstr>
      <vt:lpstr>Local Benefits – Case Study Hibernia, Newfoundland, Canada</vt:lpstr>
      <vt:lpstr>What’s the excitement about?</vt:lpstr>
      <vt:lpstr>Risk Prevention:  Safety to personnel is paramount.  Oil workers are Dads, Girlfriends, Sons, Brothers  – real people </vt:lpstr>
      <vt:lpstr>Responding to Spills</vt:lpstr>
      <vt:lpstr>How do 21st Century Oil Companies Think?  ‘doing good is good business’ </vt:lpstr>
      <vt:lpstr>Why would an Oil company engage with Iwi? </vt:lpstr>
      <vt:lpstr>Why would Iwi engage with an Oil Company? </vt:lpstr>
      <vt:lpstr>Next?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Petroleum Industry</dc:title>
  <dc:creator>Sean Rush</dc:creator>
  <cp:lastModifiedBy>Sean Rush</cp:lastModifiedBy>
  <cp:revision>151</cp:revision>
  <cp:lastPrinted>2015-02-19T02:01:54Z</cp:lastPrinted>
  <dcterms:created xsi:type="dcterms:W3CDTF">2015-02-12T01:31:01Z</dcterms:created>
  <dcterms:modified xsi:type="dcterms:W3CDTF">2015-04-08T01:49:58Z</dcterms:modified>
</cp:coreProperties>
</file>